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8" r:id="rId2"/>
    <p:sldId id="307" r:id="rId3"/>
    <p:sldId id="308" r:id="rId4"/>
    <p:sldId id="304" r:id="rId5"/>
    <p:sldId id="283" r:id="rId6"/>
    <p:sldId id="309" r:id="rId7"/>
    <p:sldId id="302" r:id="rId8"/>
    <p:sldId id="303" r:id="rId9"/>
    <p:sldId id="300" r:id="rId10"/>
    <p:sldId id="305" r:id="rId11"/>
    <p:sldId id="311" r:id="rId12"/>
    <p:sldId id="306" r:id="rId13"/>
    <p:sldId id="310" r:id="rId14"/>
  </p:sldIdLst>
  <p:sldSz cx="9601200" cy="12801600" type="A3"/>
  <p:notesSz cx="6797675" cy="9982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AB1"/>
    <a:srgbClr val="EAECF5"/>
    <a:srgbClr val="2B4B8E"/>
    <a:srgbClr val="463594"/>
    <a:srgbClr val="D2D1D9"/>
    <a:srgbClr val="1B3A82"/>
    <a:srgbClr val="6A91C9"/>
    <a:srgbClr val="C75DAD"/>
    <a:srgbClr val="5A3494"/>
    <a:srgbClr val="F0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42" autoAdjust="0"/>
    <p:restoredTop sz="94660"/>
  </p:normalViewPr>
  <p:slideViewPr>
    <p:cSldViewPr snapToGrid="0">
      <p:cViewPr varScale="1">
        <p:scale>
          <a:sx n="53" d="100"/>
          <a:sy n="53" d="100"/>
        </p:scale>
        <p:origin x="11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78"/>
            <a:ext cx="8161020" cy="4456853"/>
          </a:xfrm>
        </p:spPr>
        <p:txBody>
          <a:bodyPr anchor="b"/>
          <a:lstStyle>
            <a:lvl1pPr algn="ctr">
              <a:defRPr sz="6300"/>
            </a:lvl1pPr>
          </a:lstStyle>
          <a:p>
            <a:r>
              <a:rPr lang="ru-RU"/>
              <a:t>Образец заголовка</a:t>
            </a:r>
            <a:endParaRPr lang="en-US" dirty="0"/>
          </a:p>
        </p:txBody>
      </p:sp>
      <p:sp>
        <p:nvSpPr>
          <p:cNvPr id="3" name="Subtitle 2"/>
          <p:cNvSpPr>
            <a:spLocks noGrp="1"/>
          </p:cNvSpPr>
          <p:nvPr>
            <p:ph type="subTitle" idx="1"/>
          </p:nvPr>
        </p:nvSpPr>
        <p:spPr>
          <a:xfrm>
            <a:off x="1200150" y="6723804"/>
            <a:ext cx="7200900" cy="3090756"/>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26.07.2023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2012550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26.07.2023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195696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681567"/>
            <a:ext cx="2070259" cy="1084876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60083" y="681567"/>
            <a:ext cx="6090761" cy="1084876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26.07.2023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134627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F94426-EBAF-4FFB-9D68-91F249E75EDF}" type="datetimeFigureOut">
              <a:rPr lang="ru-RU" smtClean="0"/>
              <a:t>26.07.2023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49048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4"/>
            <a:ext cx="8281035" cy="5325109"/>
          </a:xfrm>
        </p:spPr>
        <p:txBody>
          <a:bodyPr anchor="b"/>
          <a:lstStyle>
            <a:lvl1pPr>
              <a:defRPr sz="6300"/>
            </a:lvl1pPr>
          </a:lstStyle>
          <a:p>
            <a:r>
              <a:rPr lang="ru-RU"/>
              <a:t>Образец заголовка</a:t>
            </a:r>
            <a:endParaRPr lang="en-US" dirty="0"/>
          </a:p>
        </p:txBody>
      </p:sp>
      <p:sp>
        <p:nvSpPr>
          <p:cNvPr id="3" name="Text Placeholder 2"/>
          <p:cNvSpPr>
            <a:spLocks noGrp="1"/>
          </p:cNvSpPr>
          <p:nvPr>
            <p:ph type="body" idx="1"/>
          </p:nvPr>
        </p:nvSpPr>
        <p:spPr>
          <a:xfrm>
            <a:off x="655082" y="8567000"/>
            <a:ext cx="8281035" cy="2800349"/>
          </a:xfrm>
        </p:spPr>
        <p:txBody>
          <a:bodyPr/>
          <a:lstStyle>
            <a:lvl1pPr marL="0" indent="0">
              <a:buNone/>
              <a:defRPr sz="2520">
                <a:solidFill>
                  <a:schemeClr val="tx1"/>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F94426-EBAF-4FFB-9D68-91F249E75EDF}" type="datetimeFigureOut">
              <a:rPr lang="ru-RU" smtClean="0"/>
              <a:t>26.07.2023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70660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60083" y="3407833"/>
            <a:ext cx="4080510" cy="81224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860608" y="3407833"/>
            <a:ext cx="4080510" cy="81224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6F94426-EBAF-4FFB-9D68-91F249E75EDF}" type="datetimeFigureOut">
              <a:rPr lang="ru-RU" smtClean="0"/>
              <a:t>26.07.2023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420671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61333" y="681570"/>
            <a:ext cx="8281035" cy="2474384"/>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61334" y="3138171"/>
            <a:ext cx="4061757"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ru-RU"/>
              <a:t>Образец текста</a:t>
            </a:r>
          </a:p>
        </p:txBody>
      </p:sp>
      <p:sp>
        <p:nvSpPr>
          <p:cNvPr id="4" name="Content Placeholder 3"/>
          <p:cNvSpPr>
            <a:spLocks noGrp="1"/>
          </p:cNvSpPr>
          <p:nvPr>
            <p:ph sz="half" idx="2"/>
          </p:nvPr>
        </p:nvSpPr>
        <p:spPr>
          <a:xfrm>
            <a:off x="661334" y="4676140"/>
            <a:ext cx="4061757" cy="68778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860608" y="3138171"/>
            <a:ext cx="4081761"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ru-RU"/>
              <a:t>Образец текста</a:t>
            </a:r>
          </a:p>
        </p:txBody>
      </p:sp>
      <p:sp>
        <p:nvSpPr>
          <p:cNvPr id="6" name="Content Placeholder 5"/>
          <p:cNvSpPr>
            <a:spLocks noGrp="1"/>
          </p:cNvSpPr>
          <p:nvPr>
            <p:ph sz="quarter" idx="4"/>
          </p:nvPr>
        </p:nvSpPr>
        <p:spPr>
          <a:xfrm>
            <a:off x="4860608" y="4676140"/>
            <a:ext cx="4081761" cy="68778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6F94426-EBAF-4FFB-9D68-91F249E75EDF}" type="datetimeFigureOut">
              <a:rPr lang="ru-RU" smtClean="0"/>
              <a:t>26.07.2023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93567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6F94426-EBAF-4FFB-9D68-91F249E75EDF}" type="datetimeFigureOut">
              <a:rPr lang="ru-RU" smtClean="0"/>
              <a:t>26.07.2023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94087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94426-EBAF-4FFB-9D68-91F249E75EDF}" type="datetimeFigureOut">
              <a:rPr lang="ru-RU" smtClean="0"/>
              <a:t>26.07.2023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945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ru-RU"/>
              <a:t>Образец заголовка</a:t>
            </a:r>
            <a:endParaRPr lang="en-US" dirty="0"/>
          </a:p>
        </p:txBody>
      </p:sp>
      <p:sp>
        <p:nvSpPr>
          <p:cNvPr id="3" name="Content Placeholder 2"/>
          <p:cNvSpPr>
            <a:spLocks noGrp="1"/>
          </p:cNvSpPr>
          <p:nvPr>
            <p:ph idx="1"/>
          </p:nvPr>
        </p:nvSpPr>
        <p:spPr>
          <a:xfrm>
            <a:off x="4081760" y="1843196"/>
            <a:ext cx="4860608" cy="90974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ru-RU"/>
              <a:t>Образец текста</a:t>
            </a:r>
          </a:p>
        </p:txBody>
      </p:sp>
      <p:sp>
        <p:nvSpPr>
          <p:cNvPr id="5" name="Date Placeholder 4"/>
          <p:cNvSpPr>
            <a:spLocks noGrp="1"/>
          </p:cNvSpPr>
          <p:nvPr>
            <p:ph type="dt" sz="half" idx="10"/>
          </p:nvPr>
        </p:nvSpPr>
        <p:spPr/>
        <p:txBody>
          <a:bodyPr/>
          <a:lstStyle/>
          <a:p>
            <a:fld id="{16F94426-EBAF-4FFB-9D68-91F249E75EDF}" type="datetimeFigureOut">
              <a:rPr lang="ru-RU" smtClean="0"/>
              <a:t>26.07.2023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414852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081760" y="1843196"/>
            <a:ext cx="4860608" cy="90974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ru-RU"/>
              <a:t>Вставка рисунка</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ru-RU"/>
              <a:t>Образец текста</a:t>
            </a:r>
          </a:p>
        </p:txBody>
      </p:sp>
      <p:sp>
        <p:nvSpPr>
          <p:cNvPr id="5" name="Date Placeholder 4"/>
          <p:cNvSpPr>
            <a:spLocks noGrp="1"/>
          </p:cNvSpPr>
          <p:nvPr>
            <p:ph type="dt" sz="half" idx="10"/>
          </p:nvPr>
        </p:nvSpPr>
        <p:spPr/>
        <p:txBody>
          <a:bodyPr/>
          <a:lstStyle/>
          <a:p>
            <a:fld id="{16F94426-EBAF-4FFB-9D68-91F249E75EDF}" type="datetimeFigureOut">
              <a:rPr lang="ru-RU" smtClean="0"/>
              <a:t>26.07.2023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A38B5E3-A02B-409A-BF9F-5C2014326791}" type="slidenum">
              <a:rPr lang="ru-RU" smtClean="0"/>
              <a:t>‹#›</a:t>
            </a:fld>
            <a:endParaRPr lang="ru-RU"/>
          </a:p>
        </p:txBody>
      </p:sp>
    </p:spTree>
    <p:extLst>
      <p:ext uri="{BB962C8B-B14F-4D97-AF65-F5344CB8AC3E}">
        <p14:creationId xmlns:p14="http://schemas.microsoft.com/office/powerpoint/2010/main" val="351241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681570"/>
            <a:ext cx="8281035" cy="2474384"/>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60083" y="3407833"/>
            <a:ext cx="8281035" cy="812249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60083" y="11865189"/>
            <a:ext cx="2160270" cy="681567"/>
          </a:xfrm>
          <a:prstGeom prst="rect">
            <a:avLst/>
          </a:prstGeom>
        </p:spPr>
        <p:txBody>
          <a:bodyPr vert="horz" lIns="91440" tIns="45720" rIns="91440" bIns="45720" rtlCol="0" anchor="ctr"/>
          <a:lstStyle>
            <a:lvl1pPr algn="l">
              <a:defRPr sz="1260">
                <a:solidFill>
                  <a:schemeClr val="tx1">
                    <a:tint val="75000"/>
                  </a:schemeClr>
                </a:solidFill>
              </a:defRPr>
            </a:lvl1pPr>
          </a:lstStyle>
          <a:p>
            <a:fld id="{16F94426-EBAF-4FFB-9D68-91F249E75EDF}" type="datetimeFigureOut">
              <a:rPr lang="ru-RU" smtClean="0"/>
              <a:t>26.07.2023</a:t>
            </a:fld>
            <a:endParaRPr lang="ru-RU"/>
          </a:p>
        </p:txBody>
      </p:sp>
      <p:sp>
        <p:nvSpPr>
          <p:cNvPr id="5" name="Footer Placeholder 4"/>
          <p:cNvSpPr>
            <a:spLocks noGrp="1"/>
          </p:cNvSpPr>
          <p:nvPr>
            <p:ph type="ftr" sz="quarter" idx="3"/>
          </p:nvPr>
        </p:nvSpPr>
        <p:spPr>
          <a:xfrm>
            <a:off x="3180398" y="11865189"/>
            <a:ext cx="3240405" cy="6815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780848" y="11865189"/>
            <a:ext cx="2160270" cy="681567"/>
          </a:xfrm>
          <a:prstGeom prst="rect">
            <a:avLst/>
          </a:prstGeom>
        </p:spPr>
        <p:txBody>
          <a:bodyPr vert="horz" lIns="91440" tIns="45720" rIns="91440" bIns="45720" rtlCol="0" anchor="ctr"/>
          <a:lstStyle>
            <a:lvl1pPr algn="r">
              <a:defRPr sz="1260">
                <a:solidFill>
                  <a:schemeClr val="tx1">
                    <a:tint val="75000"/>
                  </a:schemeClr>
                </a:solidFill>
              </a:defRPr>
            </a:lvl1pPr>
          </a:lstStyle>
          <a:p>
            <a:fld id="{FA38B5E3-A02B-409A-BF9F-5C2014326791}" type="slidenum">
              <a:rPr lang="ru-RU" smtClean="0"/>
              <a:t>‹#›</a:t>
            </a:fld>
            <a:endParaRPr lang="ru-RU"/>
          </a:p>
        </p:txBody>
      </p:sp>
    </p:spTree>
    <p:extLst>
      <p:ext uri="{BB962C8B-B14F-4D97-AF65-F5344CB8AC3E}">
        <p14:creationId xmlns:p14="http://schemas.microsoft.com/office/powerpoint/2010/main" val="362919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498" y="-1"/>
            <a:ext cx="7610708" cy="12801601"/>
          </a:xfrm>
          <a:prstGeom prst="rect">
            <a:avLst/>
          </a:prstGeom>
        </p:spPr>
      </p:pic>
      <p:pic>
        <p:nvPicPr>
          <p:cNvPr id="8" name="Рисунок 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32951" y="0"/>
            <a:ext cx="7368249" cy="12801600"/>
          </a:xfrm>
          <a:prstGeom prst="rect">
            <a:avLst/>
          </a:prstGeom>
        </p:spPr>
      </p:pic>
      <p:sp>
        <p:nvSpPr>
          <p:cNvPr id="14" name="Прямоугольник 13"/>
          <p:cNvSpPr/>
          <p:nvPr/>
        </p:nvSpPr>
        <p:spPr>
          <a:xfrm>
            <a:off x="2790891" y="3419600"/>
            <a:ext cx="6061775" cy="2123658"/>
          </a:xfrm>
          <a:prstGeom prst="rect">
            <a:avLst/>
          </a:prstGeom>
          <a:noFill/>
          <a:ln>
            <a:noFill/>
          </a:ln>
        </p:spPr>
        <p:txBody>
          <a:bodyPr wrap="square">
            <a:spAutoFit/>
          </a:bodyPr>
          <a:lstStyle/>
          <a:p>
            <a:r>
              <a:rPr lang="ru-RU" sz="4400" b="1" spc="15" dirty="0">
                <a:solidFill>
                  <a:srgbClr val="002060"/>
                </a:solidFill>
                <a:latin typeface="72 Light" panose="020B0303030000000003" pitchFamily="34" charset="0"/>
                <a:cs typeface="72 Light" panose="020B0303030000000003" pitchFamily="34" charset="0"/>
              </a:rPr>
              <a:t>ДАЙДЖЕСТ ИННОВАЦИОННОЙ СЛУЖБЫ </a:t>
            </a:r>
          </a:p>
        </p:txBody>
      </p:sp>
      <p:sp>
        <p:nvSpPr>
          <p:cNvPr id="15" name="Прямоугольник 14"/>
          <p:cNvSpPr/>
          <p:nvPr/>
        </p:nvSpPr>
        <p:spPr>
          <a:xfrm>
            <a:off x="2790890" y="5543258"/>
            <a:ext cx="6810309" cy="382156"/>
          </a:xfrm>
          <a:prstGeom prst="rect">
            <a:avLst/>
          </a:prstGeom>
          <a:solidFill>
            <a:srgbClr val="EAECF5"/>
          </a:solidFill>
        </p:spPr>
        <p:txBody>
          <a:bodyPr vert="horz" wrap="square" lIns="0" tIns="12700" rIns="0" bIns="0" rtlCol="0">
            <a:spAutoFit/>
          </a:bodyPr>
          <a:lstStyle/>
          <a:p>
            <a:pPr marL="12700"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 </a:t>
            </a:r>
            <a:r>
              <a:rPr lang="ru-RU" sz="2400" spc="15" dirty="0" smtClean="0">
                <a:solidFill>
                  <a:srgbClr val="002060"/>
                </a:solidFill>
                <a:latin typeface="72 Light" panose="020B0303030000000003" pitchFamily="34" charset="0"/>
                <a:cs typeface="72 Light" panose="020B0303030000000003" pitchFamily="34" charset="0"/>
              </a:rPr>
              <a:t>ИЮЛЬ </a:t>
            </a:r>
            <a:r>
              <a:rPr lang="ru-RU" sz="2400" spc="15" dirty="0" smtClean="0">
                <a:solidFill>
                  <a:srgbClr val="002060"/>
                </a:solidFill>
                <a:latin typeface="72 Light" panose="020B0303030000000003" pitchFamily="34" charset="0"/>
                <a:cs typeface="72 Light" panose="020B0303030000000003" pitchFamily="34" charset="0"/>
              </a:rPr>
              <a:t>2023</a:t>
            </a:r>
            <a:r>
              <a:rPr lang="en-US" sz="2400" spc="15" dirty="0" smtClean="0">
                <a:solidFill>
                  <a:srgbClr val="002060"/>
                </a:solidFill>
                <a:latin typeface="72 Light" panose="020B0303030000000003" pitchFamily="34" charset="0"/>
                <a:cs typeface="72 Light" panose="020B0303030000000003" pitchFamily="34" charset="0"/>
              </a:rPr>
              <a:t> </a:t>
            </a:r>
            <a:endParaRPr lang="ru-RU" sz="2400" spc="15" dirty="0">
              <a:solidFill>
                <a:srgbClr val="002060"/>
              </a:solidFill>
              <a:latin typeface="72 Light" panose="020B0303030000000003" pitchFamily="34" charset="0"/>
              <a:cs typeface="72 Light" panose="020B0303030000000003" pitchFamily="34" charset="0"/>
            </a:endParaRPr>
          </a:p>
        </p:txBody>
      </p:sp>
      <p:sp>
        <p:nvSpPr>
          <p:cNvPr id="6" name="TextBox 5">
            <a:extLst>
              <a:ext uri="{FF2B5EF4-FFF2-40B4-BE49-F238E27FC236}">
                <a16:creationId xmlns:a16="http://schemas.microsoft.com/office/drawing/2014/main" id="{CE7F803E-A4EA-130F-333B-BD3949715811}"/>
              </a:ext>
            </a:extLst>
          </p:cNvPr>
          <p:cNvSpPr txBox="1"/>
          <p:nvPr/>
        </p:nvSpPr>
        <p:spPr>
          <a:xfrm>
            <a:off x="2140006" y="11924438"/>
            <a:ext cx="4719285" cy="584775"/>
          </a:xfrm>
          <a:prstGeom prst="rect">
            <a:avLst/>
          </a:prstGeom>
          <a:noFill/>
        </p:spPr>
        <p:txBody>
          <a:bodyPr wrap="square" rtlCol="0">
            <a:spAutoFit/>
          </a:bodyPr>
          <a:lstStyle/>
          <a:p>
            <a:pPr defTabSz="914400"/>
            <a:r>
              <a:rPr lang="ru-RU" sz="1600" kern="0" dirty="0" smtClean="0">
                <a:solidFill>
                  <a:srgbClr val="002060"/>
                </a:solidFill>
                <a:latin typeface="Arial"/>
                <a:cs typeface="Arial"/>
              </a:rPr>
              <a:t>Департамент научно-технических программ</a:t>
            </a:r>
          </a:p>
          <a:p>
            <a:pPr defTabSz="914400"/>
            <a:r>
              <a:rPr lang="ru-RU" sz="1600" kern="0" dirty="0" smtClean="0">
                <a:solidFill>
                  <a:srgbClr val="002060"/>
                </a:solidFill>
                <a:latin typeface="Arial"/>
                <a:cs typeface="Arial"/>
              </a:rPr>
              <a:t>и проектов Госкорпорации «Росатом» </a:t>
            </a:r>
            <a:endParaRPr lang="ru-RU" sz="1600" kern="0" dirty="0">
              <a:solidFill>
                <a:srgbClr val="002060"/>
              </a:solidFill>
              <a:latin typeface="Arial"/>
              <a:cs typeface="Arial"/>
            </a:endParaRPr>
          </a:p>
        </p:txBody>
      </p:sp>
      <p:cxnSp>
        <p:nvCxnSpPr>
          <p:cNvPr id="7" name="Straight Connector 19">
            <a:extLst>
              <a:ext uri="{FF2B5EF4-FFF2-40B4-BE49-F238E27FC236}">
                <a16:creationId xmlns:a16="http://schemas.microsoft.com/office/drawing/2014/main" id="{E1C13A6F-16F9-8D7B-8083-C1947E66A798}"/>
              </a:ext>
            </a:extLst>
          </p:cNvPr>
          <p:cNvCxnSpPr>
            <a:cxnSpLocks/>
          </p:cNvCxnSpPr>
          <p:nvPr/>
        </p:nvCxnSpPr>
        <p:spPr>
          <a:xfrm flipH="1">
            <a:off x="2232951" y="11830702"/>
            <a:ext cx="4408627" cy="0"/>
          </a:xfrm>
          <a:prstGeom prst="line">
            <a:avLst/>
          </a:prstGeom>
          <a:noFill/>
          <a:ln w="19050" cap="flat" cmpd="sng" algn="ctr">
            <a:solidFill>
              <a:srgbClr val="002060"/>
            </a:solidFill>
            <a:prstDash val="solid"/>
            <a:miter lim="800000"/>
          </a:ln>
          <a:effectLst/>
        </p:spPr>
      </p:cxnSp>
      <p:cxnSp>
        <p:nvCxnSpPr>
          <p:cNvPr id="10" name="Straight Connector 19">
            <a:extLst>
              <a:ext uri="{FF2B5EF4-FFF2-40B4-BE49-F238E27FC236}">
                <a16:creationId xmlns:a16="http://schemas.microsoft.com/office/drawing/2014/main" id="{3ABD61A9-8E53-5E83-9185-360157C11FC1}"/>
              </a:ext>
            </a:extLst>
          </p:cNvPr>
          <p:cNvCxnSpPr>
            <a:cxnSpLocks/>
          </p:cNvCxnSpPr>
          <p:nvPr/>
        </p:nvCxnSpPr>
        <p:spPr>
          <a:xfrm flipH="1">
            <a:off x="2232951" y="12600126"/>
            <a:ext cx="4426044" cy="0"/>
          </a:xfrm>
          <a:prstGeom prst="line">
            <a:avLst/>
          </a:prstGeom>
          <a:noFill/>
          <a:ln w="19050" cap="flat" cmpd="sng" algn="ctr">
            <a:solidFill>
              <a:srgbClr val="002060"/>
            </a:solidFill>
            <a:prstDash val="solid"/>
            <a:miter lim="800000"/>
          </a:ln>
          <a:effectLst/>
        </p:spPr>
      </p:cxnSp>
    </p:spTree>
    <p:extLst>
      <p:ext uri="{BB962C8B-B14F-4D97-AF65-F5344CB8AC3E}">
        <p14:creationId xmlns:p14="http://schemas.microsoft.com/office/powerpoint/2010/main" val="356574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374745"/>
            <a:ext cx="9354044" cy="1141129"/>
            <a:chOff x="249788" y="4260917"/>
            <a:chExt cx="9354044" cy="1141129"/>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260917"/>
              <a:ext cx="8127938" cy="1015663"/>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Комплексная научно-техническая программа «Новые композиционные материалы: технологии конструирования и производства» утверждена Правительством РФ</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08951" y="1552551"/>
            <a:ext cx="8912725" cy="9448740"/>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В ходе заседания Правительства РФ 13 июля Михаил Мишустин сообщил об утверждении комплексной научно-технической программы «Новые композиционные материалы: технологии конструирования и производства». Программа разработана предприятиями Госкорпорации «Росатом» при участии НИЦ «Курчатовский институт» - ВИАМ, Института новых углеродных материалов и технологий при МГУ им. М. В. Ломоносова, а также ведущих вузов и институтов Российской академии наук. Общий объём финансирования программы составляет 6,8 млрд рублей, из которых 3,4 млрд рублей – средства федерального бюджета. Программа рассчитала на период с 2023 по 2027 год. </a:t>
            </a:r>
          </a:p>
          <a:p>
            <a:pPr lvl="0" algn="just"/>
            <a:r>
              <a:rPr lang="ru-RU" sz="1600" dirty="0">
                <a:solidFill>
                  <a:prstClr val="black">
                    <a:lumMod val="75000"/>
                    <a:lumOff val="25000"/>
                  </a:prstClr>
                </a:solidFill>
                <a:latin typeface="微软雅黑" pitchFamily="34" charset="-122"/>
                <a:ea typeface="微软雅黑" pitchFamily="34" charset="-122"/>
              </a:rPr>
              <a:t>«Разработка и внедрение технологий в области полимерных композиционных материалов – одно из основных направлений Дорожной карты развития в России технологий новых материалов и веществ, реализуемой в рамках соответствующего Соглашения Госкорпорации «Росатом» с Правительством Российской Федерации. Безусловно, опыт разработки и реализации данной программы мы предполагаем тиражировать для других продуктовых направлений Дорожной карты, в частности по аддитивным технологиям. В этой логике программа по композитам не только «локомотив» в сфере технологий, но и пример эффективной работы с механизмами государственной поддержки обеспечения технологического суверенитета», – сказал генеральный директор Госкорпорации «Росатом» Алексей Лихачев. </a:t>
            </a:r>
          </a:p>
          <a:p>
            <a:pPr lvl="0" algn="just"/>
            <a:r>
              <a:rPr lang="ru-RU" sz="1600" dirty="0">
                <a:solidFill>
                  <a:prstClr val="black">
                    <a:lumMod val="75000"/>
                    <a:lumOff val="25000"/>
                  </a:prstClr>
                </a:solidFill>
                <a:latin typeface="微软雅黑" pitchFamily="34" charset="-122"/>
                <a:ea typeface="微软雅黑" pitchFamily="34" charset="-122"/>
              </a:rPr>
              <a:t>Программа обеспечит вклад в достижение технологического суверенитета и сформирует задел для научно-технологического лидерства страны за счет создания прорывных отечественных технологий в сфере композиционных материалов. В первую очередь речь идет о связующих материалах, компонентах для малотоннажной химии, </a:t>
            </a:r>
            <a:r>
              <a:rPr lang="ru-RU" sz="1600" dirty="0" err="1">
                <a:solidFill>
                  <a:prstClr val="black">
                    <a:lumMod val="75000"/>
                    <a:lumOff val="25000"/>
                  </a:prstClr>
                </a:solidFill>
                <a:latin typeface="微软雅黑" pitchFamily="34" charset="-122"/>
                <a:ea typeface="微软雅黑" pitchFamily="34" charset="-122"/>
              </a:rPr>
              <a:t>рециклинге</a:t>
            </a:r>
            <a:r>
              <a:rPr lang="ru-RU" sz="1600" dirty="0">
                <a:solidFill>
                  <a:prstClr val="black">
                    <a:lumMod val="75000"/>
                    <a:lumOff val="25000"/>
                  </a:prstClr>
                </a:solidFill>
                <a:latin typeface="微软雅黑" pitchFamily="34" charset="-122"/>
                <a:ea typeface="微软雅黑" pitchFamily="34" charset="-122"/>
              </a:rPr>
              <a:t> композитных материалов, а также о разработке передовых композитов с повышенными характеристиками для удовлетворения растущего спроса ключевых отраслей российской экономики.</a:t>
            </a:r>
          </a:p>
          <a:p>
            <a:pPr lvl="0" algn="just"/>
            <a:r>
              <a:rPr lang="ru-RU" sz="1600" dirty="0">
                <a:solidFill>
                  <a:prstClr val="black">
                    <a:lumMod val="75000"/>
                    <a:lumOff val="25000"/>
                  </a:prstClr>
                </a:solidFill>
                <a:latin typeface="微软雅黑" pitchFamily="34" charset="-122"/>
                <a:ea typeface="微软雅黑" pitchFamily="34" charset="-122"/>
              </a:rPr>
              <a:t>«В программе, помимо Композитного Дивизиона Росатома, на сегодняшний день планируется участие более 20 ведущих российских разработчиков и производителей полимерных композиционных материалов. В рамках цикла мероприятий предполагается разработка и внедрение 42 передовых технологий», – подчеркнул генеральный директор Композитного Дивизиона Госкорпорации «Росатом» Александр Тюнин.</a:t>
            </a:r>
          </a:p>
          <a:p>
            <a:pPr lvl="0" algn="just"/>
            <a:r>
              <a:rPr lang="ru-RU" sz="1600" dirty="0">
                <a:solidFill>
                  <a:prstClr val="black">
                    <a:lumMod val="75000"/>
                    <a:lumOff val="25000"/>
                  </a:prstClr>
                </a:solidFill>
                <a:latin typeface="微软雅黑" pitchFamily="34" charset="-122"/>
                <a:ea typeface="微软雅黑" pitchFamily="34" charset="-122"/>
              </a:rPr>
              <a:t>Для реализации программы уже формируются кооперационные цепочки полного цикла: от проведения прикладных исследований до серийного производства инновационных продуктов и технологий, обеспечивающих импортонезависимость промышленности.</a:t>
            </a:r>
          </a:p>
          <a:p>
            <a:pPr lvl="0" algn="just"/>
            <a:endParaRPr lang="ru-RU" sz="1600" dirty="0">
              <a:solidFill>
                <a:prstClr val="black">
                  <a:lumMod val="75000"/>
                  <a:lumOff val="25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4187803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380439"/>
            <a:ext cx="9354044" cy="1135435"/>
            <a:chOff x="249788" y="4266611"/>
            <a:chExt cx="9354044" cy="1135435"/>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414805"/>
              <a:ext cx="8127938" cy="707886"/>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Белоярская АЭС занимается популяризацией науки в городах Свердловской области</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08951" y="1552551"/>
            <a:ext cx="8912725" cy="7232749"/>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Белоярская АЭС возобновила практику проведения выездных научных шоу в городах Свердловской области. Первое в этом году научное шоу пройдёт 15 июля 2023 года в городе Первоуральске как подарок ко Дню города.</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В 12:00 на вертолётной площадке Парка новой культуры Первоуральска будет действовать открытая лаборатория, где популяризаторы науки продемонстрируют различные физические и химические опыты, среди которых </a:t>
            </a:r>
            <a:r>
              <a:rPr lang="ru-RU" sz="1600" dirty="0" err="1">
                <a:solidFill>
                  <a:prstClr val="black">
                    <a:lumMod val="75000"/>
                    <a:lumOff val="25000"/>
                  </a:prstClr>
                </a:solidFill>
                <a:latin typeface="微软雅黑" pitchFamily="34" charset="-122"/>
                <a:ea typeface="微软雅黑" pitchFamily="34" charset="-122"/>
              </a:rPr>
              <a:t>криоэффекты</a:t>
            </a:r>
            <a:r>
              <a:rPr lang="ru-RU" sz="1600" dirty="0">
                <a:solidFill>
                  <a:prstClr val="black">
                    <a:lumMod val="75000"/>
                    <a:lumOff val="25000"/>
                  </a:prstClr>
                </a:solidFill>
                <a:latin typeface="微软雅黑" pitchFamily="34" charset="-122"/>
                <a:ea typeface="微软雅黑" pitchFamily="34" charset="-122"/>
              </a:rPr>
              <a:t>, азотные облака и появление холодного огня. Шоу будет сопровождаться викторинами на знания в области ядерной науки, за правильные ответы участники получат сувениры.</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Также посетители ознакомятся с уникальной технологией и безопасностью реакторов на быстрых нейтронах, благодаря успешной эксплуатации которых на Белоярской АЭС Россия признана мировым лидером в этой сфере.</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«Белоярская АЭС не только вырабатывает электрическую и тепловую энергию, но и выполняет просветительскую функцию: информирует население о ключевых перспективных направлениях в атомной энергетике и пробуждает интерес к научным знаниям. Особенно это важно для детей и подростков, которым такие знания помогут определиться с выбором будущей профессии», - отметил директор атомной станции Иван Сидоров.</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В прошлом году такие научные шоу для взрослых и детей прошли на праздновании Дней городов в Серове, Нижнем Тагиле, Каменске-Уральском.</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А в августе этого года Белоярская АЭС запланировала принять участие в праздничных мероприятиях, посвящённых 300-летию Екатеринбурга. Оригинальный формат участия станет сюрпризом для екатеринбуржцев.</a:t>
            </a:r>
          </a:p>
          <a:p>
            <a:pPr lvl="0" algn="just"/>
            <a:endParaRPr lang="ru-RU" sz="1600" dirty="0">
              <a:solidFill>
                <a:prstClr val="black">
                  <a:lumMod val="75000"/>
                  <a:lumOff val="25000"/>
                </a:prstClr>
              </a:solidFill>
              <a:latin typeface="微软雅黑" pitchFamily="34" charset="-122"/>
              <a:ea typeface="微软雅黑" pitchFamily="34" charset="-122"/>
            </a:endParaRPr>
          </a:p>
        </p:txBody>
      </p:sp>
      <p:pic>
        <p:nvPicPr>
          <p:cNvPr id="3" name="Рисунок 2"/>
          <p:cNvPicPr>
            <a:picLocks noChangeAspect="1"/>
          </p:cNvPicPr>
          <p:nvPr/>
        </p:nvPicPr>
        <p:blipFill>
          <a:blip r:embed="rId6"/>
          <a:stretch>
            <a:fillRect/>
          </a:stretch>
        </p:blipFill>
        <p:spPr>
          <a:xfrm>
            <a:off x="508951" y="8629316"/>
            <a:ext cx="5602297" cy="3733371"/>
          </a:xfrm>
          <a:prstGeom prst="rect">
            <a:avLst/>
          </a:prstGeom>
        </p:spPr>
      </p:pic>
      <p:sp>
        <p:nvSpPr>
          <p:cNvPr id="4" name="Прямоугольник 3"/>
          <p:cNvSpPr/>
          <p:nvPr/>
        </p:nvSpPr>
        <p:spPr>
          <a:xfrm>
            <a:off x="6166112" y="8629316"/>
            <a:ext cx="3255564" cy="3323987"/>
          </a:xfrm>
          <a:prstGeom prst="rect">
            <a:avLst/>
          </a:prstGeom>
        </p:spPr>
        <p:txBody>
          <a:bodyPr wrap="square">
            <a:spAutoFit/>
          </a:bodyPr>
          <a:lstStyle/>
          <a:p>
            <a:pPr algn="just"/>
            <a:r>
              <a:rPr lang="ru-RU" sz="1400" i="1" dirty="0">
                <a:solidFill>
                  <a:prstClr val="black">
                    <a:lumMod val="75000"/>
                    <a:lumOff val="25000"/>
                  </a:prstClr>
                </a:solidFill>
                <a:latin typeface="微软雅黑" pitchFamily="34" charset="-122"/>
                <a:ea typeface="微软雅黑" pitchFamily="34" charset="-122"/>
              </a:rPr>
              <a:t>Правительство РФ и крупные российские компании уделяют большое внимание планомерной работе по раскрытию потенциала школьников и студентов. </a:t>
            </a:r>
            <a:r>
              <a:rPr lang="ru-RU" sz="1400" i="1" dirty="0">
                <a:solidFill>
                  <a:prstClr val="black">
                    <a:lumMod val="75000"/>
                    <a:lumOff val="25000"/>
                  </a:prstClr>
                </a:solidFill>
                <a:latin typeface="微软雅黑" pitchFamily="34" charset="-122"/>
                <a:ea typeface="微软雅黑" pitchFamily="34" charset="-122"/>
              </a:rPr>
              <a:t>Росатом</a:t>
            </a:r>
          </a:p>
          <a:p>
            <a:pPr algn="just"/>
            <a:r>
              <a:rPr lang="ru-RU" sz="1400" i="1" dirty="0">
                <a:solidFill>
                  <a:prstClr val="black">
                    <a:lumMod val="75000"/>
                    <a:lumOff val="25000"/>
                  </a:prstClr>
                </a:solidFill>
                <a:latin typeface="微软雅黑" pitchFamily="34" charset="-122"/>
                <a:ea typeface="微软雅黑" pitchFamily="34" charset="-122"/>
              </a:rPr>
              <a:t>и </a:t>
            </a:r>
            <a:r>
              <a:rPr lang="ru-RU" sz="1400" i="1" dirty="0">
                <a:solidFill>
                  <a:prstClr val="black">
                    <a:lumMod val="75000"/>
                    <a:lumOff val="25000"/>
                  </a:prstClr>
                </a:solidFill>
                <a:latin typeface="微软雅黑" pitchFamily="34" charset="-122"/>
                <a:ea typeface="微软雅黑" pitchFamily="34" charset="-122"/>
              </a:rPr>
              <a:t>его предприятия участвуют в создании профильных классов в школах и базовых кафедр в вузах, реализации стипендиальных программ поддержки, крупных образовательных проектов, организации практики и стажировки для студентов с последующим их трудоустройством.</a:t>
            </a:r>
          </a:p>
        </p:txBody>
      </p:sp>
    </p:spTree>
    <p:extLst>
      <p:ext uri="{BB962C8B-B14F-4D97-AF65-F5344CB8AC3E}">
        <p14:creationId xmlns:p14="http://schemas.microsoft.com/office/powerpoint/2010/main" val="80385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374745"/>
            <a:ext cx="9354044" cy="1141129"/>
            <a:chOff x="249788" y="4260917"/>
            <a:chExt cx="9354044" cy="1141129"/>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260917"/>
              <a:ext cx="8127938" cy="1015663"/>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Молодые специалисты Росатома презентовали отечественные разработки в области ядерной энергетики на конференции «КОМАНДА-2023»</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08951" y="1607415"/>
            <a:ext cx="8912725" cy="9202519"/>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Инженеры АО ОКБ «ГИДРОПРЕСС» (входит в Машиностроительный дивизион Росатома – АО «Атомэнергомаш») приняли участие в X Международной научно-практической конференции молодых ученых и специалистов-атомщиков «КОМАНДА-2023». </a:t>
            </a:r>
          </a:p>
          <a:p>
            <a:pPr lvl="0" algn="just"/>
            <a:r>
              <a:rPr lang="ru-RU" sz="1600" dirty="0">
                <a:solidFill>
                  <a:prstClr val="black">
                    <a:lumMod val="75000"/>
                    <a:lumOff val="25000"/>
                  </a:prstClr>
                </a:solidFill>
                <a:latin typeface="微软雅黑" pitchFamily="34" charset="-122"/>
                <a:ea typeface="微软雅黑" pitchFamily="34" charset="-122"/>
              </a:rPr>
              <a:t>Представители конструкторского бюро рассказали на тематических секциях о новых отечественных технологиях разработки оборудования для АЭС, инновационных подходах при проектировании перспективных реакторных установок, применении российского программного обеспечения для моделирования процессов и др. Также обсудили современные подходы к безопасности атомных объектов, передовые методы обращения с радиоактивными отходами и последние научные достижения отрасли.</a:t>
            </a:r>
          </a:p>
          <a:p>
            <a:pPr lvl="0" algn="just"/>
            <a:r>
              <a:rPr lang="ru-RU" sz="1600" dirty="0">
                <a:solidFill>
                  <a:prstClr val="black">
                    <a:lumMod val="75000"/>
                    <a:lumOff val="25000"/>
                  </a:prstClr>
                </a:solidFill>
                <a:latin typeface="微软雅黑" pitchFamily="34" charset="-122"/>
                <a:ea typeface="微软雅黑" pitchFamily="34" charset="-122"/>
              </a:rPr>
              <a:t>Центральным мероприятием конференции стало пленарное заседание, </a:t>
            </a:r>
            <a:r>
              <a:rPr lang="ru-RU" sz="1600" dirty="0" smtClean="0">
                <a:solidFill>
                  <a:prstClr val="black">
                    <a:lumMod val="75000"/>
                    <a:lumOff val="25000"/>
                  </a:prstClr>
                </a:solidFill>
                <a:latin typeface="微软雅黑" pitchFamily="34" charset="-122"/>
                <a:ea typeface="微软雅黑" pitchFamily="34" charset="-122"/>
              </a:rPr>
              <a:t>посвящённое </a:t>
            </a:r>
            <a:r>
              <a:rPr lang="ru-RU" sz="1600" dirty="0">
                <a:solidFill>
                  <a:prstClr val="black">
                    <a:lumMod val="75000"/>
                    <a:lumOff val="25000"/>
                  </a:prstClr>
                </a:solidFill>
                <a:latin typeface="微软雅黑" pitchFamily="34" charset="-122"/>
                <a:ea typeface="微软雅黑" pitchFamily="34" charset="-122"/>
              </a:rPr>
              <a:t>вопросам инжиниринга АЭС, развития робототехники, освоения  Северного морского пути и участия организаций Росатома в проекте ИТЭР.</a:t>
            </a:r>
          </a:p>
          <a:p>
            <a:pPr lvl="0" algn="just"/>
            <a:r>
              <a:rPr lang="ru-RU" sz="1600" dirty="0">
                <a:solidFill>
                  <a:prstClr val="black">
                    <a:lumMod val="75000"/>
                    <a:lumOff val="25000"/>
                  </a:prstClr>
                </a:solidFill>
                <a:latin typeface="微软雅黑" pitchFamily="34" charset="-122"/>
                <a:ea typeface="微软雅黑" pitchFamily="34" charset="-122"/>
              </a:rPr>
              <a:t>В рамках конференции был отмечен вклад сотрудников в развитие атомной отрасли и поддержку молодых кадров. Начальник научно-технического отдела АО ОКБ «ГИДРОПРЕСС», член Координационного совета, председатель совета молодых учёных Екатерина Солнцева получила благодарность АО «Атомэнергопроект» за вклад в развитие науки и техники, повышение профессионально-технических знаний и навыков молодых ученых и специалистов.</a:t>
            </a:r>
          </a:p>
          <a:p>
            <a:pPr lvl="0" algn="just"/>
            <a:r>
              <a:rPr lang="ru-RU" sz="1600" dirty="0">
                <a:solidFill>
                  <a:prstClr val="black">
                    <a:lumMod val="75000"/>
                    <a:lumOff val="25000"/>
                  </a:prstClr>
                </a:solidFill>
                <a:latin typeface="微软雅黑" pitchFamily="34" charset="-122"/>
                <a:ea typeface="微软雅黑" pitchFamily="34" charset="-122"/>
              </a:rPr>
              <a:t>«Сегодня научная карьера в Росатоме становится все более и более привлекательной. Быть ученым – это работать на передовом крае науки, быть вовлеченным в реальную работу над масштабными проектами в области новых материалов, энергетических установок, высокотехнологичной медицины, ИТ, чистой энергетики, радиоэкологии. Все проекты Росатома так или иначе сегодня связаны с безопасностью, экологией и энергетической эффективностью», – отметила Екатерина Солнцева.</a:t>
            </a:r>
          </a:p>
          <a:p>
            <a:pPr lvl="0" algn="just"/>
            <a:r>
              <a:rPr lang="ru-RU" sz="1600" dirty="0">
                <a:solidFill>
                  <a:prstClr val="black">
                    <a:lumMod val="75000"/>
                    <a:lumOff val="25000"/>
                  </a:prstClr>
                </a:solidFill>
                <a:latin typeface="微软雅黑" pitchFamily="34" charset="-122"/>
                <a:ea typeface="微软雅黑" pitchFamily="34" charset="-122"/>
              </a:rPr>
              <a:t>X Международная научно-практическая конференция молодых ученых и специалистов атомной отрасли прошла в Санкт-Петербурге. Мероприятие собрало более 350 делегатов из России и стран присутствия Госкорпорации «Росатом».</a:t>
            </a:r>
          </a:p>
          <a:p>
            <a:pPr lvl="0" algn="just"/>
            <a:r>
              <a:rPr lang="ru-RU" sz="1600" dirty="0">
                <a:solidFill>
                  <a:prstClr val="black">
                    <a:lumMod val="75000"/>
                    <a:lumOff val="25000"/>
                  </a:prstClr>
                </a:solidFill>
                <a:latin typeface="微软雅黑" pitchFamily="34" charset="-122"/>
                <a:ea typeface="微软雅黑" pitchFamily="34" charset="-122"/>
              </a:rPr>
              <a:t>Правительство РФ и крупные российские компании уделяют большое внимание планомерной работе по раскрытию потенциала студентов и молодых сотрудников. Росатом и его предприятия участвуют в создании базовых кафедр в российских вузах, реализации стипендиальных программ поддержки, крупных образовательных проектов, организации практики и стажировки для студентов с последующим их трудоустройством. Молодые специалисты получают новые полезные навыки, что помогает им в карьерном росте</a:t>
            </a:r>
            <a:r>
              <a:rPr lang="ru-RU" sz="1600" dirty="0" smtClean="0">
                <a:solidFill>
                  <a:prstClr val="black">
                    <a:lumMod val="75000"/>
                    <a:lumOff val="25000"/>
                  </a:prstClr>
                </a:solidFill>
                <a:latin typeface="微软雅黑" pitchFamily="34" charset="-122"/>
                <a:ea typeface="微软雅黑" pitchFamily="34" charset="-122"/>
              </a:rPr>
              <a:t>.</a:t>
            </a:r>
            <a:endParaRPr lang="ru-RU" sz="1600" dirty="0">
              <a:solidFill>
                <a:prstClr val="black">
                  <a:lumMod val="75000"/>
                  <a:lumOff val="25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997844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0" y="0"/>
            <a:ext cx="9601200" cy="12808114"/>
            <a:chOff x="0" y="0"/>
            <a:chExt cx="9601200" cy="12808114"/>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9" name="Рисунок 18"/>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214363"/>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grpSp>
        <p:nvGrpSpPr>
          <p:cNvPr id="11" name="Группа 10"/>
          <p:cNvGrpSpPr/>
          <p:nvPr/>
        </p:nvGrpSpPr>
        <p:grpSpPr>
          <a:xfrm>
            <a:off x="249788" y="539550"/>
            <a:ext cx="9354044" cy="1135435"/>
            <a:chOff x="249788" y="539550"/>
            <a:chExt cx="9354044" cy="1135435"/>
          </a:xfrm>
        </p:grpSpPr>
        <p:sp>
          <p:nvSpPr>
            <p:cNvPr id="12" name="Pentagon 3"/>
            <p:cNvSpPr/>
            <p:nvPr/>
          </p:nvSpPr>
          <p:spPr bwMode="auto">
            <a:xfrm>
              <a:off x="806231" y="616116"/>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18" name="TextBox 17"/>
            <p:cNvSpPr txBox="1"/>
            <p:nvPr/>
          </p:nvSpPr>
          <p:spPr bwMode="auto">
            <a:xfrm>
              <a:off x="1473261" y="642703"/>
              <a:ext cx="8127939" cy="923330"/>
            </a:xfrm>
            <a:prstGeom prst="rect">
              <a:avLst/>
            </a:prstGeom>
            <a:noFill/>
          </p:spPr>
          <p:txBody>
            <a:bodyPr wrap="square" rtlCol="0" anchor="ctr">
              <a:spAutoFit/>
            </a:bodyPr>
            <a:lstStyle/>
            <a:p>
              <a:pPr defTabSz="685807">
                <a:defRPr/>
              </a:pPr>
              <a:r>
                <a:rPr lang="ru-RU" kern="0" dirty="0">
                  <a:solidFill>
                    <a:srgbClr val="FFFFFF"/>
                  </a:solidFill>
                  <a:latin typeface="Arial"/>
                  <a:ea typeface="Lato Light"/>
                  <a:cs typeface="Arial"/>
                </a:rPr>
                <a:t>На площадке Технической академии Росатома более 300 специалистов по информационной безопасности обсудили вопросы технологического суверенитета</a:t>
              </a:r>
              <a:endParaRPr lang="ru-RU" kern="0" dirty="0">
                <a:solidFill>
                  <a:srgbClr val="FFFFFF"/>
                </a:solidFill>
                <a:latin typeface="Arial"/>
                <a:ea typeface="Lato Light"/>
                <a:cs typeface="Arial"/>
              </a:endParaRPr>
            </a:p>
          </p:txBody>
        </p:sp>
        <p:pic>
          <p:nvPicPr>
            <p:cNvPr id="20" name="Рисунок 19">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539550"/>
              <a:ext cx="1156142" cy="1135435"/>
            </a:xfrm>
            <a:prstGeom prst="rect">
              <a:avLst/>
            </a:prstGeom>
          </p:spPr>
        </p:pic>
        <p:sp>
          <p:nvSpPr>
            <p:cNvPr id="21" name="Полилиния 20">
              <a:extLst>
                <a:ext uri="{FF2B5EF4-FFF2-40B4-BE49-F238E27FC236}">
                  <a16:creationId xmlns:a16="http://schemas.microsoft.com/office/drawing/2014/main" id="{5E978A7B-EE37-E23D-AF5C-1FF9A9B564F3}"/>
                </a:ext>
              </a:extLst>
            </p:cNvPr>
            <p:cNvSpPr/>
            <p:nvPr/>
          </p:nvSpPr>
          <p:spPr bwMode="auto">
            <a:xfrm rot="20803200">
              <a:off x="561797" y="831953"/>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10267" y="1674985"/>
            <a:ext cx="8899686" cy="4524315"/>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На площадке Технической академии Росатома с 27 по 30 июня 2023 года прошла ежегодная отраслевая конференция «Росатом - Информационная безопасность - 2023», организованная Институтом глобальной ядерной безопасности физической защиты (ИГЯБФЗ) Технической академии и отделом информационной безопасности Госкорпорации «Росатом».</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Более 300 отечественных специалистов по информационной безопасности, работников атомной промышленности и ведущих российских разработчиков собрались на мероприятии для обмена опытом, участия в панельных дискуссиях, а также демонстрации на специальной выставке конференции готовых продуктовых решений собственного производства в сфере информационной безопасности для обеспечения технологического суверенитета страны.</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Среди них - специалисты АО «Гринатом», АО «РАСУ», ООО «ЦБИ», АО «НПО КИС», </a:t>
            </a:r>
            <a:r>
              <a:rPr lang="ru-RU" sz="1600" dirty="0" err="1">
                <a:solidFill>
                  <a:prstClr val="black">
                    <a:lumMod val="75000"/>
                    <a:lumOff val="25000"/>
                  </a:prstClr>
                </a:solidFill>
                <a:latin typeface="微软雅黑" pitchFamily="34" charset="-122"/>
                <a:ea typeface="微软雅黑" pitchFamily="34" charset="-122"/>
              </a:rPr>
              <a:t>Innostage</a:t>
            </a:r>
            <a:r>
              <a:rPr lang="ru-RU" sz="1600" dirty="0">
                <a:solidFill>
                  <a:prstClr val="black">
                    <a:lumMod val="75000"/>
                    <a:lumOff val="25000"/>
                  </a:prstClr>
                </a:solidFill>
                <a:latin typeface="微软雅黑" pitchFamily="34" charset="-122"/>
                <a:ea typeface="微软雅黑" pitchFamily="34" charset="-122"/>
              </a:rPr>
              <a:t>, IT </a:t>
            </a:r>
            <a:r>
              <a:rPr lang="ru-RU" sz="1600" dirty="0" err="1">
                <a:solidFill>
                  <a:prstClr val="black">
                    <a:lumMod val="75000"/>
                    <a:lumOff val="25000"/>
                  </a:prstClr>
                </a:solidFill>
                <a:latin typeface="微软雅黑" pitchFamily="34" charset="-122"/>
                <a:ea typeface="微软雅黑" pitchFamily="34" charset="-122"/>
              </a:rPr>
              <a:t>Task</a:t>
            </a:r>
            <a:r>
              <a:rPr lang="ru-RU" sz="1600" dirty="0">
                <a:solidFill>
                  <a:prstClr val="black">
                    <a:lumMod val="75000"/>
                    <a:lumOff val="25000"/>
                  </a:prstClr>
                </a:solidFill>
                <a:latin typeface="微软雅黑" pitchFamily="34" charset="-122"/>
                <a:ea typeface="微软雅黑" pitchFamily="34" charset="-122"/>
              </a:rPr>
              <a:t>, ФГУП «ФЭО», </a:t>
            </a:r>
            <a:r>
              <a:rPr lang="ru-RU" sz="1600" dirty="0" err="1">
                <a:solidFill>
                  <a:prstClr val="black">
                    <a:lumMod val="75000"/>
                    <a:lumOff val="25000"/>
                  </a:prstClr>
                </a:solidFill>
                <a:latin typeface="微软雅黑" pitchFamily="34" charset="-122"/>
                <a:ea typeface="微软雅黑" pitchFamily="34" charset="-122"/>
              </a:rPr>
              <a:t>Диасофт</a:t>
            </a:r>
            <a:r>
              <a:rPr lang="ru-RU" sz="1600" dirty="0">
                <a:solidFill>
                  <a:prstClr val="black">
                    <a:lumMod val="75000"/>
                    <a:lumOff val="25000"/>
                  </a:prstClr>
                </a:solidFill>
                <a:latin typeface="微软雅黑" pitchFamily="34" charset="-122"/>
                <a:ea typeface="微软雅黑" pitchFamily="34" charset="-122"/>
              </a:rPr>
              <a:t>, ГК «Астра», Ростелеком-</a:t>
            </a:r>
            <a:r>
              <a:rPr lang="ru-RU" sz="1600" dirty="0" err="1">
                <a:solidFill>
                  <a:prstClr val="black">
                    <a:lumMod val="75000"/>
                    <a:lumOff val="25000"/>
                  </a:prstClr>
                </a:solidFill>
                <a:latin typeface="微软雅黑" pitchFamily="34" charset="-122"/>
                <a:ea typeface="微软雅黑" pitchFamily="34" charset="-122"/>
              </a:rPr>
              <a:t>Солар</a:t>
            </a:r>
            <a:r>
              <a:rPr lang="ru-RU" sz="1600" dirty="0">
                <a:solidFill>
                  <a:prstClr val="black">
                    <a:lumMod val="75000"/>
                    <a:lumOff val="25000"/>
                  </a:prstClr>
                </a:solidFill>
                <a:latin typeface="微软雅黑" pitchFamily="34" charset="-122"/>
                <a:ea typeface="微软雅黑" pitchFamily="34" charset="-122"/>
              </a:rPr>
              <a:t> и другие, а также представители порядка сорока ведущих российских производителей средств обеспечения информационной безопасности.</a:t>
            </a:r>
          </a:p>
          <a:p>
            <a:pPr lvl="0" algn="just"/>
            <a:endParaRPr lang="ru-RU" sz="1600" dirty="0">
              <a:solidFill>
                <a:prstClr val="black">
                  <a:lumMod val="75000"/>
                  <a:lumOff val="25000"/>
                </a:prstClr>
              </a:solidFill>
              <a:latin typeface="微软雅黑" pitchFamily="34" charset="-122"/>
              <a:ea typeface="微软雅黑" pitchFamily="34" charset="-122"/>
            </a:endParaRPr>
          </a:p>
        </p:txBody>
      </p:sp>
      <p:pic>
        <p:nvPicPr>
          <p:cNvPr id="2" name="Рисунок 1"/>
          <p:cNvPicPr>
            <a:picLocks noChangeAspect="1"/>
          </p:cNvPicPr>
          <p:nvPr/>
        </p:nvPicPr>
        <p:blipFill>
          <a:blip r:embed="rId6"/>
          <a:stretch>
            <a:fillRect/>
          </a:stretch>
        </p:blipFill>
        <p:spPr>
          <a:xfrm>
            <a:off x="510267" y="6074027"/>
            <a:ext cx="3985547" cy="2792540"/>
          </a:xfrm>
          <a:prstGeom prst="rect">
            <a:avLst/>
          </a:prstGeom>
        </p:spPr>
      </p:pic>
      <p:pic>
        <p:nvPicPr>
          <p:cNvPr id="3" name="Рисунок 2"/>
          <p:cNvPicPr>
            <a:picLocks noChangeAspect="1"/>
          </p:cNvPicPr>
          <p:nvPr/>
        </p:nvPicPr>
        <p:blipFill>
          <a:blip r:embed="rId7"/>
          <a:stretch>
            <a:fillRect/>
          </a:stretch>
        </p:blipFill>
        <p:spPr>
          <a:xfrm>
            <a:off x="4660489" y="6074027"/>
            <a:ext cx="4318919" cy="2792901"/>
          </a:xfrm>
          <a:prstGeom prst="rect">
            <a:avLst/>
          </a:prstGeom>
        </p:spPr>
      </p:pic>
      <p:pic>
        <p:nvPicPr>
          <p:cNvPr id="4" name="Рисунок 3"/>
          <p:cNvPicPr>
            <a:picLocks noChangeAspect="1"/>
          </p:cNvPicPr>
          <p:nvPr/>
        </p:nvPicPr>
        <p:blipFill rotWithShape="1">
          <a:blip r:embed="rId8"/>
          <a:srcRect r="10328"/>
          <a:stretch/>
        </p:blipFill>
        <p:spPr>
          <a:xfrm>
            <a:off x="510267" y="9016935"/>
            <a:ext cx="4445781" cy="3031966"/>
          </a:xfrm>
          <a:prstGeom prst="rect">
            <a:avLst/>
          </a:prstGeom>
        </p:spPr>
      </p:pic>
      <p:pic>
        <p:nvPicPr>
          <p:cNvPr id="6" name="Рисунок 5"/>
          <p:cNvPicPr>
            <a:picLocks noChangeAspect="1"/>
          </p:cNvPicPr>
          <p:nvPr/>
        </p:nvPicPr>
        <p:blipFill rotWithShape="1">
          <a:blip r:embed="rId9"/>
          <a:srcRect l="14023"/>
          <a:stretch/>
        </p:blipFill>
        <p:spPr>
          <a:xfrm>
            <a:off x="5049285" y="9001479"/>
            <a:ext cx="3930123" cy="3047422"/>
          </a:xfrm>
          <a:prstGeom prst="rect">
            <a:avLst/>
          </a:prstGeom>
        </p:spPr>
      </p:pic>
    </p:spTree>
    <p:extLst>
      <p:ext uri="{BB962C8B-B14F-4D97-AF65-F5344CB8AC3E}">
        <p14:creationId xmlns:p14="http://schemas.microsoft.com/office/powerpoint/2010/main" val="133682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563352"/>
            <a:ext cx="9354044" cy="1135435"/>
            <a:chOff x="249788" y="4266611"/>
            <a:chExt cx="9354044" cy="1135435"/>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507139"/>
              <a:ext cx="8127938" cy="523220"/>
            </a:xfrm>
            <a:prstGeom prst="rect">
              <a:avLst/>
            </a:prstGeom>
            <a:noFill/>
          </p:spPr>
          <p:txBody>
            <a:bodyPr wrap="square" rtlCol="0" anchor="ctr">
              <a:spAutoFit/>
            </a:bodyPr>
            <a:lstStyle/>
            <a:p>
              <a:pPr defTabSz="685807">
                <a:defRPr/>
              </a:pPr>
              <a:r>
                <a:rPr lang="ru-RU" sz="2800" kern="0" dirty="0" smtClean="0">
                  <a:solidFill>
                    <a:srgbClr val="FFFFFF"/>
                  </a:solidFill>
                  <a:latin typeface="Arial"/>
                  <a:ea typeface="Lato Light"/>
                  <a:cs typeface="Arial"/>
                </a:rPr>
                <a:t>30 тонн инноваций</a:t>
              </a:r>
              <a:endParaRPr lang="en-US" sz="28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3" name="Прямоугольник 2"/>
          <p:cNvSpPr/>
          <p:nvPr/>
        </p:nvSpPr>
        <p:spPr>
          <a:xfrm>
            <a:off x="506263" y="1758000"/>
            <a:ext cx="4883311" cy="2800767"/>
          </a:xfrm>
          <a:prstGeom prst="rect">
            <a:avLst/>
          </a:prstGeom>
        </p:spPr>
        <p:txBody>
          <a:bodyPr wrap="square">
            <a:spAutoFit/>
          </a:bodyPr>
          <a:lstStyle/>
          <a:p>
            <a:pPr algn="just"/>
            <a:r>
              <a:rPr lang="ru-RU" sz="1600" dirty="0">
                <a:solidFill>
                  <a:prstClr val="black">
                    <a:lumMod val="75000"/>
                    <a:lumOff val="25000"/>
                  </a:prstClr>
                </a:solidFill>
                <a:latin typeface="微软雅黑" pitchFamily="34" charset="-122"/>
                <a:ea typeface="微软雅黑" pitchFamily="34" charset="-122"/>
              </a:rPr>
              <a:t>АО «ЦКБМ» отгрузило опытный образец главного циркуляционного насосного агрегата (ГЦНА). Серийные насосы, произведенные по данному образцу, будут перекачивать расплавленный свинец в первом контуре уникальной реакторной установки БРЕСТ-ОД-300. Образец испытают на стенде в Северске, на площадке Сибирского химического комбината (СХК, входит в Топливную компанию Росатома «ТВЭЛ»). </a:t>
            </a:r>
            <a:endParaRPr lang="ru-RU" dirty="0"/>
          </a:p>
        </p:txBody>
      </p:sp>
      <p:sp>
        <p:nvSpPr>
          <p:cNvPr id="23" name="Прямоугольник 22"/>
          <p:cNvSpPr/>
          <p:nvPr/>
        </p:nvSpPr>
        <p:spPr>
          <a:xfrm>
            <a:off x="506263" y="4467327"/>
            <a:ext cx="8902318" cy="8217634"/>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20 марта 2023 года образец был доставлен на площадку СХК. «Успешная сборка опытного образца ГЦНА и его отгрузка являются результатом многолетней работы и важной вехой на пути создания серийных насосов для реакторной установки БРЕСТ-ОД-300. В процессе создания насосного агрегата решен ряд исследовательских и экспериментальных задач по отработке конструкторских решений. Были созданы и применены новые специальные высоколегированные стали и керамические материалы. В ситуации, когда руководство страны ставит задачу по импортозамещению, создание этой установки решает вопрос о технологическом прорыве в атомной энергетике», — заявил генеральный директор ЦКБМ Игорь Бурцев.</a:t>
            </a:r>
          </a:p>
          <a:p>
            <a:pPr lvl="0" algn="just"/>
            <a:r>
              <a:rPr lang="ru-RU" sz="1600" dirty="0">
                <a:solidFill>
                  <a:prstClr val="black">
                    <a:lumMod val="75000"/>
                    <a:lumOff val="25000"/>
                  </a:prstClr>
                </a:solidFill>
                <a:latin typeface="微软雅黑" pitchFamily="34" charset="-122"/>
                <a:ea typeface="微软雅黑" pitchFamily="34" charset="-122"/>
              </a:rPr>
              <a:t>Испытания опытного образца ГЦНА на стенде СХК планируется завершить до конца 2023 года. После проведения испытаний конструкторы проверят состояние деталей и узлов — для внесения необходимых корректировок в конструкторскую документацию и доработки серийных ГЦНА. Но уже сейчас конструкторы и технологи ЦКБМ работают над реализацией улучшений конструкции, сформулированных по результатам сборки насосного агрегата.</a:t>
            </a:r>
          </a:p>
          <a:p>
            <a:pPr lvl="0" algn="just"/>
            <a:r>
              <a:rPr lang="ru-RU" sz="1600" dirty="0">
                <a:solidFill>
                  <a:prstClr val="black">
                    <a:lumMod val="75000"/>
                    <a:lumOff val="25000"/>
                  </a:prstClr>
                </a:solidFill>
                <a:latin typeface="微软雅黑" pitchFamily="34" charset="-122"/>
                <a:ea typeface="微软雅黑" pitchFamily="34" charset="-122"/>
              </a:rPr>
              <a:t>Сборка опытного образца проходила на площадке ЦКБМ-2 в городе Сосновый Бор Ленинградской области. Общая масса насосного агрегата, в состав которого входит насос и электродвигатель, превысила 30 тонн. Планируется, что ЦКБМ изготовит и поставит для БРЕСТ-ОД-300 четыре серийных ГЦНА, главный питательный насос, а также перегрузочный комплекс</a:t>
            </a:r>
            <a:r>
              <a:rPr lang="ru-RU" sz="1600" dirty="0" smtClean="0">
                <a:solidFill>
                  <a:prstClr val="black">
                    <a:lumMod val="75000"/>
                    <a:lumOff val="25000"/>
                  </a:prstClr>
                </a:solidFill>
                <a:latin typeface="微软雅黑" pitchFamily="34" charset="-122"/>
                <a:ea typeface="微软雅黑" pitchFamily="34" charset="-122"/>
              </a:rPr>
              <a:t>.</a:t>
            </a:r>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i="1" dirty="0">
                <a:solidFill>
                  <a:prstClr val="black">
                    <a:lumMod val="75000"/>
                    <a:lumOff val="25000"/>
                  </a:prstClr>
                </a:solidFill>
                <a:latin typeface="微软雅黑" pitchFamily="34" charset="-122"/>
                <a:ea typeface="微软雅黑" pitchFamily="34" charset="-122"/>
              </a:rPr>
              <a:t>СПРАВКА</a:t>
            </a:r>
          </a:p>
          <a:p>
            <a:pPr lvl="0" algn="just"/>
            <a:r>
              <a:rPr lang="ru-RU" sz="1600" i="1" dirty="0">
                <a:solidFill>
                  <a:prstClr val="black">
                    <a:lumMod val="75000"/>
                    <a:lumOff val="25000"/>
                  </a:prstClr>
                </a:solidFill>
                <a:latin typeface="微软雅黑" pitchFamily="34" charset="-122"/>
                <a:ea typeface="微软雅黑" pitchFamily="34" charset="-122"/>
              </a:rPr>
              <a:t>Расплавленный свинец впервые в мировой практике должен стать теплоносителем реакторной установки. Энергоблок с реактором БРЕСТ-ОД-300 станет частью Опытного демонстрационного энергокомплекса (ОДЭК), который строится на площадке СХК в рамках стратегического отраслевого проекта «Прорыв». ОДЭК представляет собой кластер перспективных ядерных технологий и включает три уникальных взаимосвязанных объекта: модуль по производству уран-плутониевого ядерного топлива, энергоблок БРЕСТ-ОД-300, а также модуль по переработке облученного топлива. Таким образом, впервые в мире на одной площадке будут построены АЭС с быстрым реактором и пристанционный замкнутый ядерный топливный цикл. Облученное топливо после переработки будет направляться на повторное изготовление свежего топлива (рефабрикацию</a:t>
            </a:r>
            <a:r>
              <a:rPr lang="ru-RU" sz="1600" i="1" dirty="0" smtClean="0">
                <a:solidFill>
                  <a:prstClr val="black">
                    <a:lumMod val="75000"/>
                    <a:lumOff val="25000"/>
                  </a:prstClr>
                </a:solidFill>
                <a:latin typeface="微软雅黑" pitchFamily="34" charset="-122"/>
                <a:ea typeface="微软雅黑" pitchFamily="34" charset="-122"/>
              </a:rPr>
              <a:t>).</a:t>
            </a:r>
            <a:endParaRPr lang="ru-RU" sz="1600" i="1" dirty="0">
              <a:solidFill>
                <a:prstClr val="black">
                  <a:lumMod val="75000"/>
                  <a:lumOff val="25000"/>
                </a:prstClr>
              </a:solidFill>
              <a:latin typeface="微软雅黑" pitchFamily="34" charset="-122"/>
              <a:ea typeface="微软雅黑" pitchFamily="34" charset="-122"/>
            </a:endParaRPr>
          </a:p>
        </p:txBody>
      </p:sp>
      <p:pic>
        <p:nvPicPr>
          <p:cNvPr id="4" name="Рисунок 3"/>
          <p:cNvPicPr>
            <a:picLocks noChangeAspect="1"/>
          </p:cNvPicPr>
          <p:nvPr/>
        </p:nvPicPr>
        <p:blipFill>
          <a:blip r:embed="rId6"/>
          <a:stretch>
            <a:fillRect/>
          </a:stretch>
        </p:blipFill>
        <p:spPr>
          <a:xfrm>
            <a:off x="5389574" y="1592166"/>
            <a:ext cx="3893030" cy="2966601"/>
          </a:xfrm>
          <a:prstGeom prst="rect">
            <a:avLst/>
          </a:prstGeom>
        </p:spPr>
      </p:pic>
    </p:spTree>
    <p:extLst>
      <p:ext uri="{BB962C8B-B14F-4D97-AF65-F5344CB8AC3E}">
        <p14:creationId xmlns:p14="http://schemas.microsoft.com/office/powerpoint/2010/main" val="633294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563352"/>
            <a:ext cx="9354044" cy="1135435"/>
            <a:chOff x="249788" y="4266611"/>
            <a:chExt cx="9354044" cy="1135435"/>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568693"/>
              <a:ext cx="8127938" cy="400110"/>
            </a:xfrm>
            <a:prstGeom prst="rect">
              <a:avLst/>
            </a:prstGeom>
            <a:noFill/>
          </p:spPr>
          <p:txBody>
            <a:bodyPr wrap="square" rtlCol="0" anchor="ctr">
              <a:spAutoFit/>
            </a:bodyPr>
            <a:lstStyle/>
            <a:p>
              <a:pPr defTabSz="685807">
                <a:defRPr/>
              </a:pPr>
              <a:r>
                <a:rPr lang="ru-RU" sz="2000" kern="0" dirty="0" smtClean="0">
                  <a:solidFill>
                    <a:srgbClr val="FFFFFF"/>
                  </a:solidFill>
                  <a:latin typeface="Arial"/>
                  <a:ea typeface="Lato Light"/>
                  <a:cs typeface="Arial"/>
                </a:rPr>
                <a:t>Продолжение</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724037" y="2368165"/>
            <a:ext cx="3117509" cy="3785652"/>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540 </a:t>
            </a:r>
            <a:r>
              <a:rPr lang="ru-RU" sz="1600" baseline="30000" dirty="0" smtClean="0">
                <a:solidFill>
                  <a:prstClr val="black">
                    <a:lumMod val="75000"/>
                    <a:lumOff val="25000"/>
                  </a:prstClr>
                </a:solidFill>
                <a:latin typeface="微软雅黑" pitchFamily="34" charset="-122"/>
                <a:ea typeface="微软雅黑" pitchFamily="34" charset="-122"/>
              </a:rPr>
              <a:t>0</a:t>
            </a:r>
            <a:r>
              <a:rPr lang="ru-RU" sz="1600" dirty="0" smtClean="0">
                <a:solidFill>
                  <a:prstClr val="black">
                    <a:lumMod val="75000"/>
                    <a:lumOff val="25000"/>
                  </a:prstClr>
                </a:solidFill>
                <a:latin typeface="微软雅黑" pitchFamily="34" charset="-122"/>
                <a:ea typeface="微软雅黑" pitchFamily="34" charset="-122"/>
              </a:rPr>
              <a:t>С </a:t>
            </a:r>
            <a:endParaRPr lang="ru-RU" sz="1600" dirty="0">
              <a:solidFill>
                <a:prstClr val="black">
                  <a:lumMod val="75000"/>
                  <a:lumOff val="25000"/>
                </a:prstClr>
              </a:solidFill>
              <a:latin typeface="微软雅黑" pitchFamily="34" charset="-122"/>
              <a:ea typeface="微软雅黑" pitchFamily="34" charset="-122"/>
            </a:endParaRPr>
          </a:p>
          <a:p>
            <a:pPr lvl="0" algn="just"/>
            <a:r>
              <a:rPr lang="ru-RU" sz="1600" dirty="0">
                <a:solidFill>
                  <a:prstClr val="black">
                    <a:lumMod val="75000"/>
                    <a:lumOff val="25000"/>
                  </a:prstClr>
                </a:solidFill>
                <a:latin typeface="微软雅黑" pitchFamily="34" charset="-122"/>
                <a:ea typeface="微软雅黑" pitchFamily="34" charset="-122"/>
              </a:rPr>
              <a:t>Температура расплавленного свинца, при которой будет работать насосный агрегат.</a:t>
            </a:r>
          </a:p>
          <a:p>
            <a:pPr lvl="0" algn="just"/>
            <a:r>
              <a:rPr lang="ru-RU" sz="1600" dirty="0">
                <a:solidFill>
                  <a:prstClr val="black">
                    <a:lumMod val="75000"/>
                    <a:lumOff val="25000"/>
                  </a:prstClr>
                </a:solidFill>
                <a:latin typeface="微软雅黑" pitchFamily="34" charset="-122"/>
                <a:ea typeface="微软雅黑" pitchFamily="34" charset="-122"/>
              </a:rPr>
              <a:t>/////</a:t>
            </a:r>
          </a:p>
          <a:p>
            <a:pPr lvl="0" algn="just"/>
            <a:r>
              <a:rPr lang="ru-RU" sz="1600" dirty="0">
                <a:solidFill>
                  <a:prstClr val="black">
                    <a:lumMod val="75000"/>
                    <a:lumOff val="25000"/>
                  </a:prstClr>
                </a:solidFill>
                <a:latin typeface="微软雅黑" pitchFamily="34" charset="-122"/>
                <a:ea typeface="微软雅黑" pitchFamily="34" charset="-122"/>
              </a:rPr>
              <a:t>11 тонн </a:t>
            </a:r>
          </a:p>
          <a:p>
            <a:pPr lvl="0" algn="just"/>
            <a:r>
              <a:rPr lang="ru-RU" sz="1600" dirty="0">
                <a:solidFill>
                  <a:prstClr val="black">
                    <a:lumMod val="75000"/>
                    <a:lumOff val="25000"/>
                  </a:prstClr>
                </a:solidFill>
                <a:latin typeface="微软雅黑" pitchFamily="34" charset="-122"/>
                <a:ea typeface="微软雅黑" pitchFamily="34" charset="-122"/>
              </a:rPr>
              <a:t>Расплавленного свинца в секунду будет перекачивать новый насосный агрегат. </a:t>
            </a:r>
          </a:p>
          <a:p>
            <a:pPr lvl="0" algn="just"/>
            <a:r>
              <a:rPr lang="ru-RU" sz="1600" dirty="0">
                <a:solidFill>
                  <a:prstClr val="black">
                    <a:lumMod val="75000"/>
                    <a:lumOff val="25000"/>
                  </a:prstClr>
                </a:solidFill>
                <a:latin typeface="微软雅黑" pitchFamily="34" charset="-122"/>
                <a:ea typeface="微软雅黑" pitchFamily="34" charset="-122"/>
              </a:rPr>
              <a:t>/////</a:t>
            </a:r>
          </a:p>
          <a:p>
            <a:pPr lvl="0" algn="just"/>
            <a:r>
              <a:rPr lang="ru-RU" sz="1600" dirty="0">
                <a:solidFill>
                  <a:prstClr val="black">
                    <a:lumMod val="75000"/>
                    <a:lumOff val="25000"/>
                  </a:prstClr>
                </a:solidFill>
                <a:latin typeface="微软雅黑" pitchFamily="34" charset="-122"/>
                <a:ea typeface="微软雅黑" pitchFamily="34" charset="-122"/>
              </a:rPr>
              <a:t>10 метров</a:t>
            </a:r>
          </a:p>
          <a:p>
            <a:pPr lvl="0" algn="just"/>
            <a:r>
              <a:rPr lang="ru-RU" sz="1600" dirty="0">
                <a:solidFill>
                  <a:prstClr val="black">
                    <a:lumMod val="75000"/>
                    <a:lumOff val="25000"/>
                  </a:prstClr>
                </a:solidFill>
                <a:latin typeface="微软雅黑" pitchFamily="34" charset="-122"/>
                <a:ea typeface="微软雅黑" pitchFamily="34" charset="-122"/>
              </a:rPr>
              <a:t>Длина насоса</a:t>
            </a:r>
          </a:p>
          <a:p>
            <a:pPr lvl="0" algn="just"/>
            <a:endParaRPr lang="ru-RU" sz="1600" dirty="0">
              <a:solidFill>
                <a:prstClr val="black">
                  <a:lumMod val="75000"/>
                  <a:lumOff val="25000"/>
                </a:prstClr>
              </a:solidFill>
              <a:latin typeface="微软雅黑" pitchFamily="34" charset="-122"/>
              <a:ea typeface="微软雅黑" pitchFamily="34" charset="-122"/>
            </a:endParaRPr>
          </a:p>
          <a:p>
            <a:pPr lvl="0" algn="just"/>
            <a:endParaRPr lang="ru-RU" sz="1600" dirty="0">
              <a:solidFill>
                <a:prstClr val="black">
                  <a:lumMod val="75000"/>
                  <a:lumOff val="25000"/>
                </a:prstClr>
              </a:solidFill>
              <a:latin typeface="微软雅黑" pitchFamily="34" charset="-122"/>
              <a:ea typeface="微软雅黑" pitchFamily="34" charset="-122"/>
            </a:endParaRPr>
          </a:p>
        </p:txBody>
      </p:sp>
      <p:pic>
        <p:nvPicPr>
          <p:cNvPr id="17" name="Рисунок 16"/>
          <p:cNvPicPr/>
          <p:nvPr/>
        </p:nvPicPr>
        <p:blipFill rotWithShape="1">
          <a:blip r:embed="rId6">
            <a:extLst>
              <a:ext uri="{28A0092B-C50C-407E-A947-70E740481C1C}">
                <a14:useLocalDpi xmlns:a14="http://schemas.microsoft.com/office/drawing/2010/main" val="0"/>
              </a:ext>
            </a:extLst>
          </a:blip>
          <a:srcRect b="42881"/>
          <a:stretch/>
        </p:blipFill>
        <p:spPr bwMode="auto">
          <a:xfrm>
            <a:off x="372570" y="1721531"/>
            <a:ext cx="4831145" cy="4189949"/>
          </a:xfrm>
          <a:prstGeom prst="rect">
            <a:avLst/>
          </a:prstGeom>
          <a:noFill/>
          <a:ln>
            <a:noFill/>
          </a:ln>
        </p:spPr>
      </p:pic>
      <p:pic>
        <p:nvPicPr>
          <p:cNvPr id="24" name="Рисунок 23"/>
          <p:cNvPicPr/>
          <p:nvPr/>
        </p:nvPicPr>
        <p:blipFill>
          <a:blip r:embed="rId7"/>
          <a:stretch>
            <a:fillRect/>
          </a:stretch>
        </p:blipFill>
        <p:spPr>
          <a:xfrm>
            <a:off x="368300" y="5853374"/>
            <a:ext cx="8993568" cy="5867336"/>
          </a:xfrm>
          <a:prstGeom prst="rect">
            <a:avLst/>
          </a:prstGeom>
        </p:spPr>
      </p:pic>
    </p:spTree>
    <p:extLst>
      <p:ext uri="{BB962C8B-B14F-4D97-AF65-F5344CB8AC3E}">
        <p14:creationId xmlns:p14="http://schemas.microsoft.com/office/powerpoint/2010/main" val="3452579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0" y="0"/>
            <a:ext cx="9601200" cy="12808114"/>
            <a:chOff x="0" y="0"/>
            <a:chExt cx="9601200" cy="12808114"/>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9" name="Рисунок 18"/>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214363"/>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grpSp>
        <p:nvGrpSpPr>
          <p:cNvPr id="11" name="Группа 10"/>
          <p:cNvGrpSpPr/>
          <p:nvPr/>
        </p:nvGrpSpPr>
        <p:grpSpPr>
          <a:xfrm>
            <a:off x="249788" y="539550"/>
            <a:ext cx="9601198" cy="1135435"/>
            <a:chOff x="249788" y="539550"/>
            <a:chExt cx="9601198" cy="1135435"/>
          </a:xfrm>
        </p:grpSpPr>
        <p:sp>
          <p:nvSpPr>
            <p:cNvPr id="12" name="Pentagon 3"/>
            <p:cNvSpPr/>
            <p:nvPr/>
          </p:nvSpPr>
          <p:spPr bwMode="auto">
            <a:xfrm>
              <a:off x="806231" y="616116"/>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18" name="TextBox 17"/>
            <p:cNvSpPr txBox="1"/>
            <p:nvPr/>
          </p:nvSpPr>
          <p:spPr bwMode="auto">
            <a:xfrm>
              <a:off x="1473261" y="642703"/>
              <a:ext cx="8377725" cy="923330"/>
            </a:xfrm>
            <a:prstGeom prst="rect">
              <a:avLst/>
            </a:prstGeom>
            <a:noFill/>
          </p:spPr>
          <p:txBody>
            <a:bodyPr wrap="square" rtlCol="0" anchor="ctr">
              <a:spAutoFit/>
            </a:bodyPr>
            <a:lstStyle/>
            <a:p>
              <a:pPr defTabSz="685807">
                <a:defRPr/>
              </a:pPr>
              <a:r>
                <a:rPr lang="ru-RU" kern="0" dirty="0">
                  <a:solidFill>
                    <a:srgbClr val="FFFFFF"/>
                  </a:solidFill>
                  <a:latin typeface="Arial"/>
                  <a:ea typeface="Lato Light"/>
                  <a:cs typeface="Arial"/>
                </a:rPr>
                <a:t>АО «</a:t>
              </a:r>
              <a:r>
                <a:rPr lang="ru-RU" kern="0" dirty="0" smtClean="0">
                  <a:solidFill>
                    <a:srgbClr val="FFFFFF"/>
                  </a:solidFill>
                  <a:latin typeface="Arial"/>
                  <a:ea typeface="Lato Light"/>
                  <a:cs typeface="Arial"/>
                </a:rPr>
                <a:t>ВНИПИпромтехнологии» выполнили </a:t>
              </a:r>
              <a:r>
                <a:rPr lang="ru-RU" kern="0" dirty="0">
                  <a:solidFill>
                    <a:srgbClr val="FFFFFF"/>
                  </a:solidFill>
                  <a:latin typeface="Arial"/>
                  <a:ea typeface="Lato Light"/>
                  <a:cs typeface="Arial"/>
                </a:rPr>
                <a:t>технико-экономическое обоснование использования технологии применения горизонтальных колонн для извлечения урана в интересах АО «Хиагда»</a:t>
              </a:r>
              <a:endParaRPr lang="ru-RU" kern="0" dirty="0">
                <a:solidFill>
                  <a:srgbClr val="FFFFFF"/>
                </a:solidFill>
                <a:latin typeface="Arial"/>
                <a:ea typeface="Lato Light"/>
                <a:cs typeface="Arial"/>
              </a:endParaRPr>
            </a:p>
          </p:txBody>
        </p:sp>
        <p:pic>
          <p:nvPicPr>
            <p:cNvPr id="20" name="Рисунок 19">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539550"/>
              <a:ext cx="1156142" cy="1135435"/>
            </a:xfrm>
            <a:prstGeom prst="rect">
              <a:avLst/>
            </a:prstGeom>
          </p:spPr>
        </p:pic>
        <p:sp>
          <p:nvSpPr>
            <p:cNvPr id="21" name="Полилиния 20">
              <a:extLst>
                <a:ext uri="{FF2B5EF4-FFF2-40B4-BE49-F238E27FC236}">
                  <a16:creationId xmlns:a16="http://schemas.microsoft.com/office/drawing/2014/main" id="{5E978A7B-EE37-E23D-AF5C-1FF9A9B564F3}"/>
                </a:ext>
              </a:extLst>
            </p:cNvPr>
            <p:cNvSpPr/>
            <p:nvPr/>
          </p:nvSpPr>
          <p:spPr bwMode="auto">
            <a:xfrm rot="20803200">
              <a:off x="561797" y="831953"/>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10267" y="1674985"/>
            <a:ext cx="8899686" cy="4770537"/>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По условиям договора с предприятием горнорудного дивизиона по добыче урана экологически безопасным методом скважинного подземного выщелачивания, специалисты инжинирингового центра выполнили технико-экономическое обоснование применения колонн в горизонтальном исполнении в процессе извлечения урана.</a:t>
            </a:r>
          </a:p>
          <a:p>
            <a:pPr lvl="0" algn="just"/>
            <a:r>
              <a:rPr lang="ru-RU" sz="1600" dirty="0">
                <a:solidFill>
                  <a:prstClr val="black">
                    <a:lumMod val="75000"/>
                    <a:lumOff val="25000"/>
                  </a:prstClr>
                </a:solidFill>
                <a:latin typeface="微软雅黑" pitchFamily="34" charset="-122"/>
                <a:ea typeface="微软雅黑" pitchFamily="34" charset="-122"/>
              </a:rPr>
              <a:t>«Колонна представляет собой аппарат, в котором уран извлекается из продуктивных растворов подземного выщелачивания. Проектируемая мобильная сорбционная установка, использующая колонны в горизонтальном исполнении, обеспечит значительный экономический эффект, так как позволит оперативно отрабатывать мелкие залежи, удаленные от центрального перерабатывающего комплекса», — объяснил заместитель начальника управления по научной и инновационной деятельности АО «ВНИПИпромтехнологии» Николай Седов.</a:t>
            </a:r>
          </a:p>
          <a:p>
            <a:pPr lvl="0" algn="just"/>
            <a:r>
              <a:rPr lang="ru-RU" sz="1600" dirty="0">
                <a:solidFill>
                  <a:prstClr val="black">
                    <a:lumMod val="75000"/>
                    <a:lumOff val="25000"/>
                  </a:prstClr>
                </a:solidFill>
                <a:latin typeface="微软雅黑" pitchFamily="34" charset="-122"/>
                <a:ea typeface="微软雅黑" pitchFamily="34" charset="-122"/>
              </a:rPr>
              <a:t>АО «Хиагда» расположено в Баунтовском эвенкийском районе Республики Бурятия. Предприятие занимается освоением урановых месторождений Хиагдинского рудного поля.</a:t>
            </a:r>
          </a:p>
          <a:p>
            <a:pPr lvl="0" algn="just"/>
            <a:r>
              <a:rPr lang="ru-RU" sz="1600" dirty="0">
                <a:solidFill>
                  <a:prstClr val="black">
                    <a:lumMod val="75000"/>
                    <a:lumOff val="25000"/>
                  </a:prstClr>
                </a:solidFill>
                <a:latin typeface="微软雅黑" pitchFamily="34" charset="-122"/>
                <a:ea typeface="微软雅黑" pitchFamily="34" charset="-122"/>
              </a:rPr>
              <a:t>Технология скважинного подземного выщелачивания имеет ряд преимуществ перед открытой или шахтной добычей урана: отсутствие хвостов и отвалов, минимальное воздействие на поверхность добычных полей, замкнутый цикл движения технологических растворов.</a:t>
            </a:r>
          </a:p>
        </p:txBody>
      </p:sp>
      <p:grpSp>
        <p:nvGrpSpPr>
          <p:cNvPr id="24" name="Группа 23"/>
          <p:cNvGrpSpPr/>
          <p:nvPr/>
        </p:nvGrpSpPr>
        <p:grpSpPr>
          <a:xfrm>
            <a:off x="249788" y="6576497"/>
            <a:ext cx="9601198" cy="1135435"/>
            <a:chOff x="249788" y="539550"/>
            <a:chExt cx="9601198" cy="1135435"/>
          </a:xfrm>
        </p:grpSpPr>
        <p:sp>
          <p:nvSpPr>
            <p:cNvPr id="25" name="Pentagon 3"/>
            <p:cNvSpPr/>
            <p:nvPr/>
          </p:nvSpPr>
          <p:spPr bwMode="auto">
            <a:xfrm>
              <a:off x="806231" y="616116"/>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6" name="TextBox 25"/>
            <p:cNvSpPr txBox="1"/>
            <p:nvPr/>
          </p:nvSpPr>
          <p:spPr bwMode="auto">
            <a:xfrm>
              <a:off x="1473261" y="919702"/>
              <a:ext cx="8377725" cy="369332"/>
            </a:xfrm>
            <a:prstGeom prst="rect">
              <a:avLst/>
            </a:prstGeom>
            <a:noFill/>
          </p:spPr>
          <p:txBody>
            <a:bodyPr wrap="square" rtlCol="0" anchor="ctr">
              <a:spAutoFit/>
            </a:bodyPr>
            <a:lstStyle/>
            <a:p>
              <a:pPr defTabSz="685807">
                <a:defRPr/>
              </a:pPr>
              <a:r>
                <a:rPr lang="ru-RU" kern="0" dirty="0">
                  <a:solidFill>
                    <a:srgbClr val="FFFFFF"/>
                  </a:solidFill>
                  <a:latin typeface="Arial"/>
                  <a:ea typeface="Lato Light"/>
                  <a:cs typeface="Arial"/>
                </a:rPr>
                <a:t>Получен первый опытный образец </a:t>
              </a:r>
              <a:r>
                <a:rPr lang="ru-RU" kern="0" dirty="0" err="1">
                  <a:solidFill>
                    <a:srgbClr val="FFFFFF"/>
                  </a:solidFill>
                  <a:latin typeface="Arial"/>
                  <a:ea typeface="Lato Light"/>
                  <a:cs typeface="Arial"/>
                </a:rPr>
                <a:t>пентаоксида</a:t>
              </a:r>
              <a:r>
                <a:rPr lang="ru-RU" kern="0" dirty="0">
                  <a:solidFill>
                    <a:srgbClr val="FFFFFF"/>
                  </a:solidFill>
                  <a:latin typeface="Arial"/>
                  <a:ea typeface="Lato Light"/>
                  <a:cs typeface="Arial"/>
                </a:rPr>
                <a:t> ванадия</a:t>
              </a:r>
              <a:endParaRPr lang="ru-RU" kern="0" dirty="0">
                <a:solidFill>
                  <a:srgbClr val="FFFFFF"/>
                </a:solidFill>
                <a:latin typeface="Arial"/>
                <a:ea typeface="Lato Light"/>
                <a:cs typeface="Arial"/>
              </a:endParaRPr>
            </a:p>
          </p:txBody>
        </p:sp>
        <p:pic>
          <p:nvPicPr>
            <p:cNvPr id="27" name="Рисунок 26">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539550"/>
              <a:ext cx="1156142" cy="1135435"/>
            </a:xfrm>
            <a:prstGeom prst="rect">
              <a:avLst/>
            </a:prstGeom>
          </p:spPr>
        </p:pic>
        <p:sp>
          <p:nvSpPr>
            <p:cNvPr id="28" name="Полилиния 27">
              <a:extLst>
                <a:ext uri="{FF2B5EF4-FFF2-40B4-BE49-F238E27FC236}">
                  <a16:creationId xmlns:a16="http://schemas.microsoft.com/office/drawing/2014/main" id="{5E978A7B-EE37-E23D-AF5C-1FF9A9B564F3}"/>
                </a:ext>
              </a:extLst>
            </p:cNvPr>
            <p:cNvSpPr/>
            <p:nvPr/>
          </p:nvSpPr>
          <p:spPr bwMode="auto">
            <a:xfrm rot="20803200">
              <a:off x="561797" y="831953"/>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9" name="Прямоугольник 28"/>
          <p:cNvSpPr/>
          <p:nvPr/>
        </p:nvSpPr>
        <p:spPr>
          <a:xfrm>
            <a:off x="510267" y="7808927"/>
            <a:ext cx="8899686" cy="3785652"/>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В Центральной научно-исследовательской лаборатории (ЦНИЛ) Приаргунского производственного горно-химического объединения (ПАО «ППГХО им. Е.П. Славского», предприятие Горнорудного дивизиона Госкорпорации «Росатом») получен первый опытный образец </a:t>
            </a:r>
            <a:r>
              <a:rPr lang="ru-RU" sz="1600" dirty="0" err="1">
                <a:solidFill>
                  <a:prstClr val="black">
                    <a:lumMod val="75000"/>
                    <a:lumOff val="25000"/>
                  </a:prstClr>
                </a:solidFill>
                <a:latin typeface="微软雅黑" pitchFamily="34" charset="-122"/>
                <a:ea typeface="微软雅黑" pitchFamily="34" charset="-122"/>
              </a:rPr>
              <a:t>пентаоксида</a:t>
            </a:r>
            <a:r>
              <a:rPr lang="ru-RU" sz="1600" dirty="0">
                <a:solidFill>
                  <a:prstClr val="black">
                    <a:lumMod val="75000"/>
                    <a:lumOff val="25000"/>
                  </a:prstClr>
                </a:solidFill>
                <a:latin typeface="微软雅黑" pitchFamily="34" charset="-122"/>
                <a:ea typeface="微软雅黑" pitchFamily="34" charset="-122"/>
              </a:rPr>
              <a:t> ванадия. Содержание основного вещества (V2О5) составляет 95-98 </a:t>
            </a:r>
            <a:r>
              <a:rPr lang="ru-RU" sz="1600" dirty="0" smtClean="0">
                <a:solidFill>
                  <a:prstClr val="black">
                    <a:lumMod val="75000"/>
                    <a:lumOff val="25000"/>
                  </a:prstClr>
                </a:solidFill>
                <a:latin typeface="微软雅黑" pitchFamily="34" charset="-122"/>
                <a:ea typeface="微软雅黑" pitchFamily="34" charset="-122"/>
              </a:rPr>
              <a:t>процентов. Опытный </a:t>
            </a:r>
            <a:r>
              <a:rPr lang="ru-RU" sz="1600" dirty="0">
                <a:solidFill>
                  <a:prstClr val="black">
                    <a:lumMod val="75000"/>
                    <a:lumOff val="25000"/>
                  </a:prstClr>
                </a:solidFill>
                <a:latin typeface="微软雅黑" pitchFamily="34" charset="-122"/>
                <a:ea typeface="微软雅黑" pitchFamily="34" charset="-122"/>
              </a:rPr>
              <a:t>образец </a:t>
            </a:r>
            <a:r>
              <a:rPr lang="ru-RU" sz="1600" dirty="0" err="1">
                <a:solidFill>
                  <a:prstClr val="black">
                    <a:lumMod val="75000"/>
                    <a:lumOff val="25000"/>
                  </a:prstClr>
                </a:solidFill>
                <a:latin typeface="微软雅黑" pitchFamily="34" charset="-122"/>
                <a:ea typeface="微软雅黑" pitchFamily="34" charset="-122"/>
              </a:rPr>
              <a:t>пентаоксида</a:t>
            </a:r>
            <a:r>
              <a:rPr lang="ru-RU" sz="1600" dirty="0">
                <a:solidFill>
                  <a:prstClr val="black">
                    <a:lumMod val="75000"/>
                    <a:lumOff val="25000"/>
                  </a:prstClr>
                </a:solidFill>
                <a:latin typeface="微软雅黑" pitchFamily="34" charset="-122"/>
                <a:ea typeface="微软雅黑" pitchFamily="34" charset="-122"/>
              </a:rPr>
              <a:t> ванадия получен в результате полупромышленных испытаний технологии по переработке отработанных ванадиевых катализаторов, проведенных персоналом опытного гидрометаллургического цеха ЦНИЛ.</a:t>
            </a:r>
          </a:p>
          <a:p>
            <a:pPr lvl="0" algn="just"/>
            <a:r>
              <a:rPr lang="ru-RU" sz="1600" dirty="0">
                <a:solidFill>
                  <a:prstClr val="black">
                    <a:lumMod val="75000"/>
                    <a:lumOff val="25000"/>
                  </a:prstClr>
                </a:solidFill>
                <a:latin typeface="微软雅黑" pitchFamily="34" charset="-122"/>
                <a:ea typeface="微软雅黑" pitchFamily="34" charset="-122"/>
              </a:rPr>
              <a:t>Ранее методика была разработана в технологической лаборатории подразделения. Ее апробация в опытном гидрометаллургическом цехе позволила определить удельный расход реагентов и внести ряд технологических решений. В частности, в процессы приготовления известково-марганцевой пульпы, предназначенной для нейтрализации и окисления продуктивных ванадиевых растворов с сорбционным концентрированием ванадия из пульп и аммиачно-нитратной регенерации ванадия в режимах твердофазной и жидкофазной десорбции</a:t>
            </a:r>
            <a:r>
              <a:rPr lang="ru-RU" sz="1600" dirty="0" smtClean="0">
                <a:solidFill>
                  <a:prstClr val="black">
                    <a:lumMod val="75000"/>
                    <a:lumOff val="25000"/>
                  </a:prstClr>
                </a:solidFill>
                <a:latin typeface="微软雅黑" pitchFamily="34" charset="-122"/>
                <a:ea typeface="微软雅黑" pitchFamily="34" charset="-122"/>
              </a:rPr>
              <a:t>.</a:t>
            </a:r>
            <a:endParaRPr lang="ru-RU" sz="1600" dirty="0">
              <a:solidFill>
                <a:prstClr val="black">
                  <a:lumMod val="75000"/>
                  <a:lumOff val="25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1822945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563352"/>
            <a:ext cx="9354044" cy="1135435"/>
            <a:chOff x="249788" y="4266611"/>
            <a:chExt cx="9354044" cy="1135435"/>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414805"/>
              <a:ext cx="8127938" cy="707886"/>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Студенты ВУЗов знакомятся с АО "Хиагда" с помощью комплекса виртуальной </a:t>
              </a:r>
              <a:r>
                <a:rPr lang="ru-RU" sz="2000" kern="0" dirty="0" smtClean="0">
                  <a:solidFill>
                    <a:srgbClr val="FFFFFF"/>
                  </a:solidFill>
                  <a:latin typeface="Arial"/>
                  <a:ea typeface="Lato Light"/>
                  <a:cs typeface="Arial"/>
                </a:rPr>
                <a:t>реальности</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3" name="Прямоугольник 2"/>
          <p:cNvSpPr/>
          <p:nvPr/>
        </p:nvSpPr>
        <p:spPr>
          <a:xfrm>
            <a:off x="506263" y="1758000"/>
            <a:ext cx="4883311" cy="3816429"/>
          </a:xfrm>
          <a:prstGeom prst="rect">
            <a:avLst/>
          </a:prstGeom>
        </p:spPr>
        <p:txBody>
          <a:bodyPr wrap="square">
            <a:spAutoFit/>
          </a:bodyPr>
          <a:lstStyle/>
          <a:p>
            <a:pPr algn="just"/>
            <a:r>
              <a:rPr lang="ru-RU" sz="1600" dirty="0">
                <a:solidFill>
                  <a:prstClr val="black">
                    <a:lumMod val="75000"/>
                    <a:lumOff val="25000"/>
                  </a:prstClr>
                </a:solidFill>
                <a:latin typeface="微软雅黑" pitchFamily="34" charset="-122"/>
                <a:ea typeface="微软雅黑" pitchFamily="34" charset="-122"/>
              </a:rPr>
              <a:t>На АО «Хиагда» (предприятие Горнорудного дивизиона Госкорпорации «Росатом») модернизирован комплекс виртуальной реальности для изучения трехмерной модели месторождений</a:t>
            </a:r>
            <a:r>
              <a:rPr lang="ru-RU" sz="1600" dirty="0" smtClean="0">
                <a:solidFill>
                  <a:prstClr val="black">
                    <a:lumMod val="75000"/>
                    <a:lumOff val="25000"/>
                  </a:prstClr>
                </a:solidFill>
                <a:latin typeface="微软雅黑" pitchFamily="34" charset="-122"/>
                <a:ea typeface="微软雅黑" pitchFamily="34" charset="-122"/>
              </a:rPr>
              <a:t>.</a:t>
            </a:r>
          </a:p>
          <a:p>
            <a:pPr algn="just"/>
            <a:r>
              <a:rPr lang="ru-RU" sz="1600" dirty="0">
                <a:solidFill>
                  <a:prstClr val="black">
                    <a:lumMod val="75000"/>
                    <a:lumOff val="25000"/>
                  </a:prstClr>
                </a:solidFill>
                <a:latin typeface="微软雅黑" pitchFamily="34" charset="-122"/>
                <a:ea typeface="微软雅黑" pitchFamily="34" charset="-122"/>
              </a:rPr>
              <a:t>Ранее комплекс применялся специалистами предприятия для решения производственных задач. Доработка программного обеспечения позволила использовать виртуальную реальность для знакомства с предприятием студентов вузов, проходящих на АО "Хиагда" производственную практику.</a:t>
            </a:r>
          </a:p>
          <a:p>
            <a:pPr algn="just"/>
            <a:endParaRPr lang="ru-RU" sz="1600" dirty="0">
              <a:solidFill>
                <a:prstClr val="black">
                  <a:lumMod val="75000"/>
                  <a:lumOff val="25000"/>
                </a:prstClr>
              </a:solidFill>
              <a:latin typeface="微软雅黑" pitchFamily="34" charset="-122"/>
              <a:ea typeface="微软雅黑" pitchFamily="34" charset="-122"/>
            </a:endParaRPr>
          </a:p>
          <a:p>
            <a:pPr algn="just"/>
            <a:endParaRPr lang="ru-RU" sz="1600" dirty="0">
              <a:solidFill>
                <a:prstClr val="black">
                  <a:lumMod val="75000"/>
                  <a:lumOff val="25000"/>
                </a:prstClr>
              </a:solidFill>
              <a:latin typeface="微软雅黑" pitchFamily="34" charset="-122"/>
              <a:ea typeface="微软雅黑" pitchFamily="34" charset="-122"/>
            </a:endParaRPr>
          </a:p>
          <a:p>
            <a:endParaRPr lang="ru-RU" dirty="0"/>
          </a:p>
        </p:txBody>
      </p:sp>
      <p:pic>
        <p:nvPicPr>
          <p:cNvPr id="24" name="Рисунок 23"/>
          <p:cNvPicPr/>
          <p:nvPr/>
        </p:nvPicPr>
        <p:blipFill>
          <a:blip r:embed="rId6"/>
          <a:stretch>
            <a:fillRect/>
          </a:stretch>
        </p:blipFill>
        <p:spPr>
          <a:xfrm>
            <a:off x="5389574" y="1857559"/>
            <a:ext cx="4016375" cy="2893060"/>
          </a:xfrm>
          <a:prstGeom prst="rect">
            <a:avLst/>
          </a:prstGeom>
        </p:spPr>
      </p:pic>
      <p:sp>
        <p:nvSpPr>
          <p:cNvPr id="23" name="Прямоугольник 22"/>
          <p:cNvSpPr/>
          <p:nvPr/>
        </p:nvSpPr>
        <p:spPr>
          <a:xfrm>
            <a:off x="506263" y="4750619"/>
            <a:ext cx="8902318" cy="7232749"/>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Комплекс виртуальной реальности состоит из шлема, компьютера, контроллеров для рук и уникального программного обеспечения. С его помощью, не покидая рабочего места в Чите, можно за считанные секунды оказаться на промышленной площадке в Баунтовском районе Бурятии, под землей — внутри продуктивного горизонта. Оператор не только видит в трехмерном изображении расположение рудных тел и фильтров скважин, но и может визуализировать строение пластов и даже перемещаться между ними. </a:t>
            </a:r>
          </a:p>
          <a:p>
            <a:pPr lvl="0" algn="just"/>
            <a:r>
              <a:rPr lang="ru-RU" sz="1600" dirty="0">
                <a:solidFill>
                  <a:prstClr val="black">
                    <a:lumMod val="75000"/>
                    <a:lumOff val="25000"/>
                  </a:prstClr>
                </a:solidFill>
                <a:latin typeface="微软雅黑" pitchFamily="34" charset="-122"/>
                <a:ea typeface="微软雅黑" pitchFamily="34" charset="-122"/>
              </a:rPr>
              <a:t>Для всестороннего изучения трехмерной модели месторождения работают несколько режимов. К примеру, «путешествие в пласте» позволяет оказаться внутри модели, перемещаться в разных направлениях, изучать данные о скважинах и рудном теле. В режиме «на столе» модель можно не только вращать, но и смещать слои для более точного анализа структуры месторождения. Режим «в пласте» позволяет перемещаться между слоями. Пользователь даже может запечатлеть виды виртуального пространства с помощью инструмента «фотоаппарат». </a:t>
            </a:r>
          </a:p>
          <a:p>
            <a:pPr lvl="0" algn="just"/>
            <a:r>
              <a:rPr lang="ru-RU" sz="1600" dirty="0">
                <a:solidFill>
                  <a:prstClr val="black">
                    <a:lumMod val="75000"/>
                    <a:lumOff val="25000"/>
                  </a:prstClr>
                </a:solidFill>
                <a:latin typeface="微软雅黑" pitchFamily="34" charset="-122"/>
                <a:ea typeface="微软雅黑" pitchFamily="34" charset="-122"/>
              </a:rPr>
              <a:t>«Это уникальный опыт. Одно дело побывать на поверхности </a:t>
            </a:r>
            <a:r>
              <a:rPr lang="ru-RU" sz="1600" dirty="0" err="1">
                <a:solidFill>
                  <a:prstClr val="black">
                    <a:lumMod val="75000"/>
                    <a:lumOff val="25000"/>
                  </a:prstClr>
                </a:solidFill>
                <a:latin typeface="微软雅黑" pitchFamily="34" charset="-122"/>
                <a:ea typeface="微软雅黑" pitchFamily="34" charset="-122"/>
              </a:rPr>
              <a:t>месторождений,совсем</a:t>
            </a:r>
            <a:r>
              <a:rPr lang="ru-RU" sz="1600" dirty="0">
                <a:solidFill>
                  <a:prstClr val="black">
                    <a:lumMod val="75000"/>
                    <a:lumOff val="25000"/>
                  </a:prstClr>
                </a:solidFill>
                <a:latin typeface="微软雅黑" pitchFamily="34" charset="-122"/>
                <a:ea typeface="微软雅黑" pitchFamily="34" charset="-122"/>
              </a:rPr>
              <a:t> другое – наглядно изучить внутреннее строение продуктивного горизонта», - делится впечатлением студентка Забайкальского Государственного университета Татьяна </a:t>
            </a:r>
            <a:r>
              <a:rPr lang="ru-RU" sz="1600" dirty="0" err="1">
                <a:solidFill>
                  <a:prstClr val="black">
                    <a:lumMod val="75000"/>
                    <a:lumOff val="25000"/>
                  </a:prstClr>
                </a:solidFill>
                <a:latin typeface="微软雅黑" pitchFamily="34" charset="-122"/>
                <a:ea typeface="微软雅黑" pitchFamily="34" charset="-122"/>
              </a:rPr>
              <a:t>Музычук</a:t>
            </a:r>
            <a:r>
              <a:rPr lang="ru-RU" sz="1600" dirty="0">
                <a:solidFill>
                  <a:prstClr val="black">
                    <a:lumMod val="75000"/>
                    <a:lumOff val="25000"/>
                  </a:prstClr>
                </a:solidFill>
                <a:latin typeface="微软雅黑" pitchFamily="34" charset="-122"/>
                <a:ea typeface="微软雅黑" pitchFamily="34" charset="-122"/>
              </a:rPr>
              <a:t>.</a:t>
            </a:r>
          </a:p>
          <a:p>
            <a:pPr lvl="0" algn="just"/>
            <a:r>
              <a:rPr lang="ru-RU" sz="1600" dirty="0">
                <a:solidFill>
                  <a:prstClr val="black">
                    <a:lumMod val="75000"/>
                    <a:lumOff val="25000"/>
                  </a:prstClr>
                </a:solidFill>
                <a:latin typeface="微软雅黑" pitchFamily="34" charset="-122"/>
                <a:ea typeface="微软雅黑" pitchFamily="34" charset="-122"/>
              </a:rPr>
              <a:t>Виртуальная модель создана на основе данных </a:t>
            </a:r>
            <a:r>
              <a:rPr lang="ru-RU" sz="1600" dirty="0" err="1">
                <a:solidFill>
                  <a:prstClr val="black">
                    <a:lumMod val="75000"/>
                    <a:lumOff val="25000"/>
                  </a:prstClr>
                </a:solidFill>
                <a:latin typeface="微软雅黑" pitchFamily="34" charset="-122"/>
                <a:ea typeface="微软雅黑" pitchFamily="34" charset="-122"/>
              </a:rPr>
              <a:t>Источного</a:t>
            </a:r>
            <a:r>
              <a:rPr lang="ru-RU" sz="1600" dirty="0">
                <a:solidFill>
                  <a:prstClr val="black">
                    <a:lumMod val="75000"/>
                    <a:lumOff val="25000"/>
                  </a:prstClr>
                </a:solidFill>
                <a:latin typeface="微软雅黑" pitchFamily="34" charset="-122"/>
                <a:ea typeface="微软雅黑" pitchFamily="34" charset="-122"/>
              </a:rPr>
              <a:t> месторождения. Именно здесь в 2018 г. был реализован проект «Умный полигон» — инновационная интеллектуальная технология управления разработкой месторождений урана методом скважинного подземного выщелачивания. Программные комплексы помогают предприятию достоверно оценивать горно-геологическую обстановку отрабатываемых участков месторождений.</a:t>
            </a:r>
          </a:p>
          <a:p>
            <a:pPr lvl="0" algn="just"/>
            <a:r>
              <a:rPr lang="ru-RU" sz="1600" dirty="0">
                <a:solidFill>
                  <a:prstClr val="black">
                    <a:lumMod val="75000"/>
                    <a:lumOff val="25000"/>
                  </a:prstClr>
                </a:solidFill>
                <a:latin typeface="微软雅黑" pitchFamily="34" charset="-122"/>
                <a:ea typeface="微软雅黑" pitchFamily="34" charset="-122"/>
              </a:rPr>
              <a:t>«Около десяти лет вся геологическая информация в АО „Хиагда“ переводилась в цифру. В итоге, была создана геологическая информационная система, в которую оперативно вносятся все данные при сооружении новых скважин», — рассказал  первый заместитель генерального директора – главный инженер АО «Хиагда» Евгений </a:t>
            </a:r>
            <a:r>
              <a:rPr lang="ru-RU" sz="1600" dirty="0" err="1">
                <a:solidFill>
                  <a:prstClr val="black">
                    <a:lumMod val="75000"/>
                    <a:lumOff val="25000"/>
                  </a:prstClr>
                </a:solidFill>
                <a:latin typeface="微软雅黑" pitchFamily="34" charset="-122"/>
                <a:ea typeface="微软雅黑" pitchFamily="34" charset="-122"/>
              </a:rPr>
              <a:t>Гурулёв</a:t>
            </a:r>
            <a:r>
              <a:rPr lang="ru-RU" sz="1600" dirty="0">
                <a:solidFill>
                  <a:prstClr val="black">
                    <a:lumMod val="75000"/>
                    <a:lumOff val="25000"/>
                  </a:prstClr>
                </a:solidFill>
                <a:latin typeface="微软雅黑" pitchFamily="34" charset="-122"/>
                <a:ea typeface="微软雅黑" pitchFamily="34" charset="-122"/>
              </a:rPr>
              <a:t>.</a:t>
            </a:r>
            <a:endParaRPr lang="ru-RU" sz="1600" dirty="0">
              <a:solidFill>
                <a:prstClr val="black">
                  <a:lumMod val="75000"/>
                  <a:lumOff val="25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101162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417048"/>
            <a:ext cx="9354044" cy="1135435"/>
            <a:chOff x="249788" y="4266611"/>
            <a:chExt cx="9354044" cy="1135435"/>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568693"/>
              <a:ext cx="8127938" cy="400110"/>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У самого Желтого моря</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3" name="Прямоугольник 2"/>
          <p:cNvSpPr/>
          <p:nvPr/>
        </p:nvSpPr>
        <p:spPr>
          <a:xfrm>
            <a:off x="506263" y="1520256"/>
            <a:ext cx="4883311" cy="3016210"/>
          </a:xfrm>
          <a:prstGeom prst="rect">
            <a:avLst/>
          </a:prstGeom>
        </p:spPr>
        <p:txBody>
          <a:bodyPr wrap="square">
            <a:spAutoFit/>
          </a:bodyPr>
          <a:lstStyle/>
          <a:p>
            <a:pPr algn="just"/>
            <a:r>
              <a:rPr lang="ru-RU" sz="1600" dirty="0">
                <a:solidFill>
                  <a:prstClr val="black">
                    <a:lumMod val="75000"/>
                    <a:lumOff val="25000"/>
                  </a:prstClr>
                </a:solidFill>
                <a:latin typeface="微软雅黑" pitchFamily="34" charset="-122"/>
                <a:ea typeface="微软雅黑" pitchFamily="34" charset="-122"/>
              </a:rPr>
              <a:t>ЦКБМ впервые изготовило </a:t>
            </a:r>
            <a:r>
              <a:rPr lang="ru-RU" sz="1600" dirty="0" err="1">
                <a:solidFill>
                  <a:prstClr val="black">
                    <a:lumMod val="75000"/>
                    <a:lumOff val="25000"/>
                  </a:prstClr>
                </a:solidFill>
                <a:latin typeface="微软雅黑" pitchFamily="34" charset="-122"/>
                <a:ea typeface="微软雅黑" pitchFamily="34" charset="-122"/>
              </a:rPr>
              <a:t>цеолитовые</a:t>
            </a:r>
            <a:r>
              <a:rPr lang="ru-RU" sz="1600" dirty="0">
                <a:solidFill>
                  <a:prstClr val="black">
                    <a:lumMod val="75000"/>
                    <a:lumOff val="25000"/>
                  </a:prstClr>
                </a:solidFill>
                <a:latin typeface="微软雅黑" pitchFamily="34" charset="-122"/>
                <a:ea typeface="微软雅黑" pitchFamily="34" charset="-122"/>
              </a:rPr>
              <a:t> фильтры для атомных станций. Первые четыре фильтра отгружены на строящийся в Китае блок № 7 АЭС «</a:t>
            </a:r>
            <a:r>
              <a:rPr lang="ru-RU" sz="1600" dirty="0" err="1">
                <a:solidFill>
                  <a:prstClr val="black">
                    <a:lumMod val="75000"/>
                    <a:lumOff val="25000"/>
                  </a:prstClr>
                </a:solidFill>
                <a:latin typeface="微软雅黑" pitchFamily="34" charset="-122"/>
                <a:ea typeface="微软雅黑" pitchFamily="34" charset="-122"/>
              </a:rPr>
              <a:t>Тяньвань</a:t>
            </a:r>
            <a:r>
              <a:rPr lang="ru-RU" sz="1600" dirty="0" smtClean="0">
                <a:solidFill>
                  <a:prstClr val="black">
                    <a:lumMod val="75000"/>
                    <a:lumOff val="25000"/>
                  </a:prstClr>
                </a:solidFill>
                <a:latin typeface="微软雅黑" pitchFamily="34" charset="-122"/>
                <a:ea typeface="微软雅黑" pitchFamily="34" charset="-122"/>
              </a:rPr>
              <a:t>».</a:t>
            </a:r>
          </a:p>
          <a:p>
            <a:pPr algn="just"/>
            <a:r>
              <a:rPr lang="ru-RU" dirty="0"/>
              <a:t>Цеолитовые фильтры входят в состав систем газоочистки, установленных на атомных станциях. Эти фильтры предназначены для глубокой осушки газового потока, поступающего затем на следующие ступени очистки. В качестве адсорбента используется минерал цеолит. </a:t>
            </a:r>
          </a:p>
        </p:txBody>
      </p:sp>
      <p:sp>
        <p:nvSpPr>
          <p:cNvPr id="23" name="Прямоугольник 22"/>
          <p:cNvSpPr/>
          <p:nvPr/>
        </p:nvSpPr>
        <p:spPr>
          <a:xfrm>
            <a:off x="506263" y="4481679"/>
            <a:ext cx="8902318" cy="2308324"/>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Новые </a:t>
            </a:r>
            <a:r>
              <a:rPr lang="ru-RU" sz="1600" dirty="0" smtClean="0">
                <a:solidFill>
                  <a:prstClr val="black">
                    <a:lumMod val="75000"/>
                    <a:lumOff val="25000"/>
                  </a:prstClr>
                </a:solidFill>
                <a:latin typeface="微软雅黑" pitchFamily="34" charset="-122"/>
                <a:ea typeface="微软雅黑" pitchFamily="34" charset="-122"/>
              </a:rPr>
              <a:t>фильтры предназначены </a:t>
            </a:r>
            <a:r>
              <a:rPr lang="ru-RU" sz="1600" dirty="0">
                <a:solidFill>
                  <a:prstClr val="black">
                    <a:lumMod val="75000"/>
                    <a:lumOff val="25000"/>
                  </a:prstClr>
                </a:solidFill>
                <a:latin typeface="微软雅黑" pitchFamily="34" charset="-122"/>
                <a:ea typeface="微软雅黑" pitchFamily="34" charset="-122"/>
              </a:rPr>
              <a:t>для работы на энергоблоках ВВЭР-1200. Для одного энергоблока требуется четыре </a:t>
            </a:r>
            <a:r>
              <a:rPr lang="ru-RU" sz="1600" dirty="0" err="1">
                <a:solidFill>
                  <a:prstClr val="black">
                    <a:lumMod val="75000"/>
                    <a:lumOff val="25000"/>
                  </a:prstClr>
                </a:solidFill>
                <a:latin typeface="微软雅黑" pitchFamily="34" charset="-122"/>
                <a:ea typeface="微软雅黑" pitchFamily="34" charset="-122"/>
              </a:rPr>
              <a:t>цеолитовых</a:t>
            </a:r>
            <a:r>
              <a:rPr lang="ru-RU" sz="1600" dirty="0">
                <a:solidFill>
                  <a:prstClr val="black">
                    <a:lumMod val="75000"/>
                    <a:lumOff val="25000"/>
                  </a:prstClr>
                </a:solidFill>
                <a:latin typeface="微软雅黑" pitchFamily="34" charset="-122"/>
                <a:ea typeface="微软雅黑" pitchFamily="34" charset="-122"/>
              </a:rPr>
              <a:t> фильтра — два основных и два резервных.</a:t>
            </a:r>
          </a:p>
          <a:p>
            <a:pPr lvl="0" algn="just"/>
            <a:r>
              <a:rPr lang="ru-RU" sz="1600" dirty="0" err="1" smtClean="0">
                <a:solidFill>
                  <a:prstClr val="black">
                    <a:lumMod val="75000"/>
                    <a:lumOff val="25000"/>
                  </a:prstClr>
                </a:solidFill>
                <a:latin typeface="微软雅黑" pitchFamily="34" charset="-122"/>
                <a:ea typeface="微软雅黑" pitchFamily="34" charset="-122"/>
              </a:rPr>
              <a:t>Цеолитовый</a:t>
            </a:r>
            <a:r>
              <a:rPr lang="ru-RU" sz="1600" dirty="0" smtClean="0">
                <a:solidFill>
                  <a:prstClr val="black">
                    <a:lumMod val="75000"/>
                    <a:lumOff val="25000"/>
                  </a:prstClr>
                </a:solidFill>
                <a:latin typeface="微软雅黑" pitchFamily="34" charset="-122"/>
                <a:ea typeface="微软雅黑" pitchFamily="34" charset="-122"/>
              </a:rPr>
              <a:t> </a:t>
            </a:r>
            <a:r>
              <a:rPr lang="ru-RU" sz="1600" dirty="0">
                <a:solidFill>
                  <a:prstClr val="black">
                    <a:lumMod val="75000"/>
                    <a:lumOff val="25000"/>
                  </a:prstClr>
                </a:solidFill>
                <a:latin typeface="微软雅黑" pitchFamily="34" charset="-122"/>
                <a:ea typeface="微软雅黑" pitchFamily="34" charset="-122"/>
              </a:rPr>
              <a:t>фильтр изготовлен из нержавеющей стали и представляет собой полый сосуд цилиндрической формы. Длина корпуса — 3,5 м., диаметр — 0,4 м. Внутри корпуса расположен змеевик, он необходим для охлаждения цеолита, который нагревается при адсорбции. Вес одного фильтра (без наполнителя) составляет 350 кг. В каждом фильтре размещается 340 литров </a:t>
            </a:r>
            <a:r>
              <a:rPr lang="ru-RU" sz="1600" dirty="0" err="1">
                <a:solidFill>
                  <a:prstClr val="black">
                    <a:lumMod val="75000"/>
                    <a:lumOff val="25000"/>
                  </a:prstClr>
                </a:solidFill>
                <a:latin typeface="微软雅黑" pitchFamily="34" charset="-122"/>
                <a:ea typeface="微软雅黑" pitchFamily="34" charset="-122"/>
              </a:rPr>
              <a:t>цеолитового</a:t>
            </a:r>
            <a:r>
              <a:rPr lang="ru-RU" sz="1600" dirty="0">
                <a:solidFill>
                  <a:prstClr val="black">
                    <a:lumMod val="75000"/>
                    <a:lumOff val="25000"/>
                  </a:prstClr>
                </a:solidFill>
                <a:latin typeface="微软雅黑" pitchFamily="34" charset="-122"/>
                <a:ea typeface="微软雅黑" pitchFamily="34" charset="-122"/>
              </a:rPr>
              <a:t> адсорбента. Просушка адсорбента после адсорбции проходит </a:t>
            </a:r>
            <a:r>
              <a:rPr lang="ru-RU" sz="1600" dirty="0" smtClean="0">
                <a:solidFill>
                  <a:prstClr val="black">
                    <a:lumMod val="75000"/>
                    <a:lumOff val="25000"/>
                  </a:prstClr>
                </a:solidFill>
                <a:latin typeface="微软雅黑" pitchFamily="34" charset="-122"/>
                <a:ea typeface="微软雅黑" pitchFamily="34" charset="-122"/>
              </a:rPr>
              <a:t>посредством</a:t>
            </a:r>
            <a:endParaRPr lang="ru-RU" sz="1600" dirty="0">
              <a:solidFill>
                <a:prstClr val="black">
                  <a:lumMod val="75000"/>
                  <a:lumOff val="25000"/>
                </a:prstClr>
              </a:solidFill>
              <a:latin typeface="微软雅黑" pitchFamily="34" charset="-122"/>
              <a:ea typeface="微软雅黑" pitchFamily="34" charset="-122"/>
            </a:endParaRPr>
          </a:p>
        </p:txBody>
      </p:sp>
      <p:pic>
        <p:nvPicPr>
          <p:cNvPr id="16" name="Рисунок 15"/>
          <p:cNvPicPr/>
          <p:nvPr/>
        </p:nvPicPr>
        <p:blipFill>
          <a:blip r:embed="rId6"/>
          <a:stretch>
            <a:fillRect/>
          </a:stretch>
        </p:blipFill>
        <p:spPr>
          <a:xfrm>
            <a:off x="5535915" y="1581694"/>
            <a:ext cx="1983395" cy="2931181"/>
          </a:xfrm>
          <a:prstGeom prst="rect">
            <a:avLst/>
          </a:prstGeom>
        </p:spPr>
      </p:pic>
      <p:pic>
        <p:nvPicPr>
          <p:cNvPr id="17" name="Рисунок 16"/>
          <p:cNvPicPr/>
          <p:nvPr/>
        </p:nvPicPr>
        <p:blipFill>
          <a:blip r:embed="rId7"/>
          <a:stretch>
            <a:fillRect/>
          </a:stretch>
        </p:blipFill>
        <p:spPr>
          <a:xfrm>
            <a:off x="7592480" y="2667350"/>
            <a:ext cx="1742930" cy="1915401"/>
          </a:xfrm>
          <a:prstGeom prst="rect">
            <a:avLst/>
          </a:prstGeom>
        </p:spPr>
      </p:pic>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63" y="6790003"/>
            <a:ext cx="3872451" cy="4434840"/>
          </a:xfrm>
          <a:prstGeom prst="rect">
            <a:avLst/>
          </a:prstGeom>
        </p:spPr>
      </p:pic>
      <p:sp>
        <p:nvSpPr>
          <p:cNvPr id="5" name="Прямоугольник 4"/>
          <p:cNvSpPr/>
          <p:nvPr/>
        </p:nvSpPr>
        <p:spPr>
          <a:xfrm>
            <a:off x="4517136" y="6680275"/>
            <a:ext cx="4828197" cy="4524315"/>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прогонки газа, разогретого до 420°C. Срок службы фильтра — 60 лет. </a:t>
            </a:r>
          </a:p>
          <a:p>
            <a:pPr lvl="0" algn="just"/>
            <a:r>
              <a:rPr lang="ru-RU" sz="1600" dirty="0">
                <a:solidFill>
                  <a:prstClr val="black">
                    <a:lumMod val="75000"/>
                    <a:lumOff val="25000"/>
                  </a:prstClr>
                </a:solidFill>
                <a:latin typeface="微软雅黑" pitchFamily="34" charset="-122"/>
                <a:ea typeface="微软雅黑" pitchFamily="34" charset="-122"/>
              </a:rPr>
              <a:t>АЭС «</a:t>
            </a:r>
            <a:r>
              <a:rPr lang="ru-RU" sz="1600" dirty="0" err="1">
                <a:solidFill>
                  <a:prstClr val="black">
                    <a:lumMod val="75000"/>
                    <a:lumOff val="25000"/>
                  </a:prstClr>
                </a:solidFill>
                <a:latin typeface="微软雅黑" pitchFamily="34" charset="-122"/>
                <a:ea typeface="微软雅黑" pitchFamily="34" charset="-122"/>
              </a:rPr>
              <a:t>Тяньвань</a:t>
            </a:r>
            <a:r>
              <a:rPr lang="ru-RU" sz="1600" dirty="0">
                <a:solidFill>
                  <a:prstClr val="black">
                    <a:lumMod val="75000"/>
                    <a:lumOff val="25000"/>
                  </a:prstClr>
                </a:solidFill>
                <a:latin typeface="微软雅黑" pitchFamily="34" charset="-122"/>
                <a:ea typeface="微软雅黑" pitchFamily="34" charset="-122"/>
              </a:rPr>
              <a:t>» расположена в провинции </a:t>
            </a:r>
            <a:r>
              <a:rPr lang="ru-RU" sz="1600" dirty="0" err="1">
                <a:solidFill>
                  <a:prstClr val="black">
                    <a:lumMod val="75000"/>
                    <a:lumOff val="25000"/>
                  </a:prstClr>
                </a:solidFill>
                <a:latin typeface="微软雅黑" pitchFamily="34" charset="-122"/>
                <a:ea typeface="微软雅黑" pitchFamily="34" charset="-122"/>
              </a:rPr>
              <a:t>Цзянсу</a:t>
            </a:r>
            <a:r>
              <a:rPr lang="ru-RU" sz="1600" dirty="0">
                <a:solidFill>
                  <a:prstClr val="black">
                    <a:lumMod val="75000"/>
                    <a:lumOff val="25000"/>
                  </a:prstClr>
                </a:solidFill>
                <a:latin typeface="微软雅黑" pitchFamily="34" charset="-122"/>
                <a:ea typeface="微软雅黑" pitchFamily="34" charset="-122"/>
              </a:rPr>
              <a:t>, на берегу Желтого моря. Это самый крупный объект российско-китайского экономического сотрудничества. В настоящее время Росатом сооружает там два новых энергоблока с реакторами ВВЭР-1200 поколения «3+»: энергоблоки №7 и №8. </a:t>
            </a:r>
          </a:p>
          <a:p>
            <a:pPr lvl="0" algn="just"/>
            <a:r>
              <a:rPr lang="ru-RU" sz="1600" dirty="0">
                <a:solidFill>
                  <a:prstClr val="black">
                    <a:lumMod val="75000"/>
                    <a:lumOff val="25000"/>
                  </a:prstClr>
                </a:solidFill>
                <a:latin typeface="微软雅黑" pitchFamily="34" charset="-122"/>
                <a:ea typeface="微软雅黑" pitchFamily="34" charset="-122"/>
              </a:rPr>
              <a:t>ЦКБМ планирует отгрузить четыре </a:t>
            </a:r>
            <a:r>
              <a:rPr lang="ru-RU" sz="1600" dirty="0" err="1">
                <a:solidFill>
                  <a:prstClr val="black">
                    <a:lumMod val="75000"/>
                    <a:lumOff val="25000"/>
                  </a:prstClr>
                </a:solidFill>
                <a:latin typeface="微软雅黑" pitchFamily="34" charset="-122"/>
                <a:ea typeface="微软雅黑" pitchFamily="34" charset="-122"/>
              </a:rPr>
              <a:t>цеолитовых</a:t>
            </a:r>
            <a:r>
              <a:rPr lang="ru-RU" sz="1600" dirty="0">
                <a:solidFill>
                  <a:prstClr val="black">
                    <a:lumMod val="75000"/>
                    <a:lumOff val="25000"/>
                  </a:prstClr>
                </a:solidFill>
                <a:latin typeface="微软雅黑" pitchFamily="34" charset="-122"/>
                <a:ea typeface="微软雅黑" pitchFamily="34" charset="-122"/>
              </a:rPr>
              <a:t> фильтра и для энергоблока №8 АЭС «</a:t>
            </a:r>
            <a:r>
              <a:rPr lang="ru-RU" sz="1600" dirty="0" err="1">
                <a:solidFill>
                  <a:prstClr val="black">
                    <a:lumMod val="75000"/>
                    <a:lumOff val="25000"/>
                  </a:prstClr>
                </a:solidFill>
                <a:latin typeface="微软雅黑" pitchFamily="34" charset="-122"/>
                <a:ea typeface="微软雅黑" pitchFamily="34" charset="-122"/>
              </a:rPr>
              <a:t>Тяньвань</a:t>
            </a:r>
            <a:r>
              <a:rPr lang="ru-RU" sz="1600" dirty="0">
                <a:solidFill>
                  <a:prstClr val="black">
                    <a:lumMod val="75000"/>
                    <a:lumOff val="25000"/>
                  </a:prstClr>
                </a:solidFill>
                <a:latin typeface="微软雅黑" pitchFamily="34" charset="-122"/>
                <a:ea typeface="微软雅黑" pitchFamily="34" charset="-122"/>
              </a:rPr>
              <a:t>». Кроме того, предприятие отгрузит новые фильтры для энергоблоков №3 и №4 АЭС «</a:t>
            </a:r>
            <a:r>
              <a:rPr lang="ru-RU" sz="1600" dirty="0" err="1">
                <a:solidFill>
                  <a:prstClr val="black">
                    <a:lumMod val="75000"/>
                    <a:lumOff val="25000"/>
                  </a:prstClr>
                </a:solidFill>
                <a:latin typeface="微软雅黑" pitchFamily="34" charset="-122"/>
                <a:ea typeface="微软雅黑" pitchFamily="34" charset="-122"/>
              </a:rPr>
              <a:t>Сюйдапу</a:t>
            </a:r>
            <a:r>
              <a:rPr lang="ru-RU" sz="1600" dirty="0">
                <a:solidFill>
                  <a:prstClr val="black">
                    <a:lumMod val="75000"/>
                    <a:lumOff val="25000"/>
                  </a:prstClr>
                </a:solidFill>
                <a:latin typeface="微软雅黑" pitchFamily="34" charset="-122"/>
                <a:ea typeface="微软雅黑" pitchFamily="34" charset="-122"/>
              </a:rPr>
              <a:t>» в Китае, которая также сооружается по российскому проекту. </a:t>
            </a:r>
          </a:p>
          <a:p>
            <a:pPr lvl="0" algn="just"/>
            <a:r>
              <a:rPr lang="ru-RU" sz="1600" dirty="0">
                <a:solidFill>
                  <a:prstClr val="black">
                    <a:lumMod val="75000"/>
                    <a:lumOff val="25000"/>
                  </a:prstClr>
                </a:solidFill>
                <a:latin typeface="微软雅黑" pitchFamily="34" charset="-122"/>
                <a:ea typeface="微软雅黑" pitchFamily="34" charset="-122"/>
              </a:rPr>
              <a:t>Главный конструктор по дистанционно-управляемому </a:t>
            </a:r>
            <a:r>
              <a:rPr lang="ru-RU" sz="1600" dirty="0" smtClean="0">
                <a:solidFill>
                  <a:prstClr val="black">
                    <a:lumMod val="75000"/>
                    <a:lumOff val="25000"/>
                  </a:prstClr>
                </a:solidFill>
                <a:latin typeface="微软雅黑" pitchFamily="34" charset="-122"/>
                <a:ea typeface="微软雅黑" pitchFamily="34" charset="-122"/>
              </a:rPr>
              <a:t>и транспортно-</a:t>
            </a:r>
            <a:endParaRPr lang="ru-RU" sz="1600" dirty="0">
              <a:solidFill>
                <a:prstClr val="black">
                  <a:lumMod val="75000"/>
                  <a:lumOff val="25000"/>
                </a:prstClr>
              </a:solidFill>
              <a:latin typeface="微软雅黑" pitchFamily="34" charset="-122"/>
              <a:ea typeface="微软雅黑" pitchFamily="34" charset="-122"/>
            </a:endParaRPr>
          </a:p>
        </p:txBody>
      </p:sp>
      <p:sp>
        <p:nvSpPr>
          <p:cNvPr id="7" name="Прямоугольник 6"/>
          <p:cNvSpPr/>
          <p:nvPr/>
        </p:nvSpPr>
        <p:spPr>
          <a:xfrm>
            <a:off x="506264" y="11190790"/>
            <a:ext cx="8902318" cy="1323439"/>
          </a:xfrm>
          <a:prstGeom prst="rect">
            <a:avLst/>
          </a:prstGeom>
          <a:solidFill>
            <a:schemeClr val="bg1"/>
          </a:solidFill>
        </p:spPr>
        <p:txBody>
          <a:bodyPr wrap="square">
            <a:spAutoFit/>
          </a:bodyPr>
          <a:lstStyle/>
          <a:p>
            <a:pPr lvl="0" algn="just"/>
            <a:r>
              <a:rPr lang="ru-RU" sz="1600" dirty="0" smtClean="0">
                <a:solidFill>
                  <a:prstClr val="black">
                    <a:lumMod val="75000"/>
                    <a:lumOff val="25000"/>
                  </a:prstClr>
                </a:solidFill>
                <a:latin typeface="微软雅黑" pitchFamily="34" charset="-122"/>
                <a:ea typeface="微软雅黑" pitchFamily="34" charset="-122"/>
              </a:rPr>
              <a:t>технологическому </a:t>
            </a:r>
            <a:r>
              <a:rPr lang="ru-RU" sz="1600" dirty="0">
                <a:solidFill>
                  <a:prstClr val="black">
                    <a:lumMod val="75000"/>
                    <a:lumOff val="25000"/>
                  </a:prstClr>
                </a:solidFill>
                <a:latin typeface="微软雅黑" pitchFamily="34" charset="-122"/>
                <a:ea typeface="微软雅黑" pitchFamily="34" charset="-122"/>
              </a:rPr>
              <a:t>оборудованию ЦКБМ Николай Васильев</a:t>
            </a:r>
          </a:p>
          <a:p>
            <a:pPr lvl="0" algn="just"/>
            <a:r>
              <a:rPr lang="ru-RU" sz="1600" dirty="0">
                <a:solidFill>
                  <a:prstClr val="black">
                    <a:lumMod val="75000"/>
                    <a:lumOff val="25000"/>
                  </a:prstClr>
                </a:solidFill>
                <a:latin typeface="微软雅黑" pitchFamily="34" charset="-122"/>
                <a:ea typeface="微软雅黑" pitchFamily="34" charset="-122"/>
              </a:rPr>
              <a:t>— Мы рады расширить линейку продукции ЦКБМ новым изделием. Документация для </a:t>
            </a:r>
            <a:r>
              <a:rPr lang="ru-RU" sz="1600" dirty="0" err="1">
                <a:solidFill>
                  <a:prstClr val="black">
                    <a:lumMod val="75000"/>
                    <a:lumOff val="25000"/>
                  </a:prstClr>
                </a:solidFill>
                <a:latin typeface="微软雅黑" pitchFamily="34" charset="-122"/>
                <a:ea typeface="微软雅黑" pitchFamily="34" charset="-122"/>
              </a:rPr>
              <a:t>цеолитовых</a:t>
            </a:r>
            <a:r>
              <a:rPr lang="ru-RU" sz="1600" dirty="0">
                <a:solidFill>
                  <a:prstClr val="black">
                    <a:lumMod val="75000"/>
                    <a:lumOff val="25000"/>
                  </a:prstClr>
                </a:solidFill>
                <a:latin typeface="微软雅黑" pitchFamily="34" charset="-122"/>
                <a:ea typeface="微软雅黑" pitchFamily="34" charset="-122"/>
              </a:rPr>
              <a:t> фильтров была разработана нашими инженерами в 2021 году с нуля. Приемочная инспекция, в которую входили китайские партнеры, подтвердила высокое качество фильтров.</a:t>
            </a:r>
            <a:endParaRPr lang="ru-RU" sz="1600" dirty="0">
              <a:solidFill>
                <a:prstClr val="black">
                  <a:lumMod val="75000"/>
                  <a:lumOff val="25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2006090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380439"/>
            <a:ext cx="9354044" cy="1135435"/>
            <a:chOff x="249788" y="4266611"/>
            <a:chExt cx="9354044" cy="1135435"/>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414805"/>
              <a:ext cx="8127938" cy="707886"/>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АО «Далур» перешло к цифровому управлению добычным комплексом</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368300" y="1369570"/>
            <a:ext cx="9042969" cy="11664732"/>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На Восточной залежи </a:t>
            </a:r>
            <a:r>
              <a:rPr lang="ru-RU" sz="1600" dirty="0" err="1">
                <a:solidFill>
                  <a:prstClr val="black">
                    <a:lumMod val="75000"/>
                    <a:lumOff val="25000"/>
                  </a:prstClr>
                </a:solidFill>
                <a:latin typeface="微软雅黑" pitchFamily="34" charset="-122"/>
                <a:ea typeface="微软雅黑" pitchFamily="34" charset="-122"/>
              </a:rPr>
              <a:t>Хохловского</a:t>
            </a:r>
            <a:r>
              <a:rPr lang="ru-RU" sz="1600" dirty="0">
                <a:solidFill>
                  <a:prstClr val="black">
                    <a:lumMod val="75000"/>
                    <a:lumOff val="25000"/>
                  </a:prstClr>
                </a:solidFill>
                <a:latin typeface="微软雅黑" pitchFamily="34" charset="-122"/>
                <a:ea typeface="微软雅黑" pitchFamily="34" charset="-122"/>
              </a:rPr>
              <a:t> месторождения (Шумихинский район Курганской области) введен в эксплуатацию комплекс цифровых инструментов. Он помогает автономно поддерживать оптимальный режим добычи, осуществлять мониторинг производственных операций и обеспечивать безопасную работу персонала.  Проекты внедрения цифровых инструментов вошли в программу цифровизации Горнорудного дивизиона Госкорпорации «Росатом».</a:t>
            </a:r>
          </a:p>
          <a:p>
            <a:pPr lvl="0" algn="just"/>
            <a:r>
              <a:rPr lang="ru-RU" sz="1600" dirty="0">
                <a:solidFill>
                  <a:prstClr val="black">
                    <a:lumMod val="75000"/>
                    <a:lumOff val="25000"/>
                  </a:prstClr>
                </a:solidFill>
                <a:latin typeface="微软雅黑" pitchFamily="34" charset="-122"/>
                <a:ea typeface="微软雅黑" pitchFamily="34" charset="-122"/>
              </a:rPr>
              <a:t>Инновационная интеллектуальная технология управления отработкой месторождений урана «Умный полигон скважинного подземного выщелачивания (СПВ)» создана специалистами Горнорудного дивизиона Госкорпорации «Росатом» совместно с учеными из Северского технологического института НИЯУ «МИФИ». Система позволяет сокращать сроки отработки и повышать экономическую эффективность добычи. На каждой скважине установлены датчики расхода, датчики уровня, датчики саморегулирующей запорной арматуры. Насосы откачных скважин также удаленно контролируются системой. Вся информация, поступающая с датчиков, автоматически обрабатывается, на основе анализа система сама рассчитывает и поддерживает оптимальный способ добычи металла.</a:t>
            </a:r>
          </a:p>
          <a:p>
            <a:pPr lvl="0" algn="just"/>
            <a:r>
              <a:rPr lang="ru-RU" sz="1600" dirty="0">
                <a:solidFill>
                  <a:prstClr val="black">
                    <a:lumMod val="75000"/>
                    <a:lumOff val="25000"/>
                  </a:prstClr>
                </a:solidFill>
                <a:latin typeface="微软雅黑" pitchFamily="34" charset="-122"/>
                <a:ea typeface="微软雅黑" pitchFamily="34" charset="-122"/>
              </a:rPr>
              <a:t>«Цифровые инструменты «Умного полигона СПВ» помогают нам осуществлять прогноз, мониторинг, анализ, расчет оптимальных режимов добычи, снижая расход реагентов. Система сокращает сроки реагирования на внештатные ситуации, помогает своевременно выполнять ремонтно-восстановительные работы. В комплексе это позволяет сократить срок эксплуатации месторождения, то есть за меньшее время добыть больше металла. При этом существенно повышается доля извлечения урана из недр. Естественно, снижаются затраты на обслуживание добычного комплекса. Теперь мы «в автомате» поддерживаем гидрогеологический баланс движения растворов, а оператор в диспетчерской имеет доступ к любой геотехнологической информации по залежи и возможность оперативно принимать ключевые решения по поддержанию работоспособности оборудования добычного комплекса», — говорит генеральный директор АО «Далур» </a:t>
            </a:r>
            <a:r>
              <a:rPr lang="ru-RU" sz="1600" dirty="0" err="1">
                <a:solidFill>
                  <a:prstClr val="black">
                    <a:lumMod val="75000"/>
                    <a:lumOff val="25000"/>
                  </a:prstClr>
                </a:solidFill>
                <a:latin typeface="微软雅黑" pitchFamily="34" charset="-122"/>
                <a:ea typeface="微软雅黑" pitchFamily="34" charset="-122"/>
              </a:rPr>
              <a:t>Динис</a:t>
            </a:r>
            <a:r>
              <a:rPr lang="ru-RU" sz="1600" dirty="0">
                <a:solidFill>
                  <a:prstClr val="black">
                    <a:lumMod val="75000"/>
                    <a:lumOff val="25000"/>
                  </a:prstClr>
                </a:solidFill>
                <a:latin typeface="微软雅黑" pitchFamily="34" charset="-122"/>
                <a:ea typeface="微软雅黑" pitchFamily="34" charset="-122"/>
              </a:rPr>
              <a:t> </a:t>
            </a:r>
            <a:r>
              <a:rPr lang="ru-RU" sz="1600" dirty="0" err="1">
                <a:solidFill>
                  <a:prstClr val="black">
                    <a:lumMod val="75000"/>
                    <a:lumOff val="25000"/>
                  </a:prstClr>
                </a:solidFill>
                <a:latin typeface="微软雅黑" pitchFamily="34" charset="-122"/>
                <a:ea typeface="微软雅黑" pitchFamily="34" charset="-122"/>
              </a:rPr>
              <a:t>Ежуров</a:t>
            </a:r>
            <a:r>
              <a:rPr lang="ru-RU" sz="1600" dirty="0">
                <a:solidFill>
                  <a:prstClr val="black">
                    <a:lumMod val="75000"/>
                    <a:lumOff val="25000"/>
                  </a:prstClr>
                </a:solidFill>
                <a:latin typeface="微软雅黑" pitchFamily="34" charset="-122"/>
                <a:ea typeface="微软雅黑" pitchFamily="34" charset="-122"/>
              </a:rPr>
              <a:t>.</a:t>
            </a:r>
          </a:p>
          <a:p>
            <a:pPr lvl="0" algn="just"/>
            <a:r>
              <a:rPr lang="ru-RU" sz="1600" dirty="0">
                <a:solidFill>
                  <a:prstClr val="black">
                    <a:lumMod val="75000"/>
                    <a:lumOff val="25000"/>
                  </a:prstClr>
                </a:solidFill>
                <a:latin typeface="微软雅黑" pitchFamily="34" charset="-122"/>
                <a:ea typeface="微软雅黑" pitchFamily="34" charset="-122"/>
              </a:rPr>
              <a:t>В состав комплекса цифровых инструментов входит также модуль виртуальной реальности. Он включает шлем виртуальной реальности, контроллеры-манипуляторы для рук и уникальное программное обеспечение с цифровым двойником отрабатываемой залежи. С его помощью, не покидая рабочего места, можно за считанные секунды оказаться под землей — внутри продуктивного горизонта. Оператор не только видит в трехмерном изображении расположение рудных тел и фильтров скважин, но и может визуализировать строение пластов и даже перемещаться между ними.</a:t>
            </a:r>
          </a:p>
          <a:p>
            <a:pPr lvl="0" algn="just"/>
            <a:r>
              <a:rPr lang="ru-RU" sz="1600" dirty="0">
                <a:solidFill>
                  <a:prstClr val="black">
                    <a:lumMod val="75000"/>
                    <a:lumOff val="25000"/>
                  </a:prstClr>
                </a:solidFill>
                <a:latin typeface="微软雅黑" pitchFamily="34" charset="-122"/>
                <a:ea typeface="微软雅黑" pitchFamily="34" charset="-122"/>
              </a:rPr>
              <a:t>На все скважины нанесены QR-коды. Всю необходимую информацию оператор может получить, находясь не в диспетчерской, а прямо на полигоне, считав ее на специальный планшет. Это необходимо, например, при проведении ремонтно-восстановительных работ или при сбоях связи.</a:t>
            </a:r>
          </a:p>
          <a:p>
            <a:pPr lvl="0" algn="just"/>
            <a:r>
              <a:rPr lang="ru-RU" sz="1600" dirty="0">
                <a:solidFill>
                  <a:prstClr val="black">
                    <a:lumMod val="75000"/>
                    <a:lumOff val="25000"/>
                  </a:prstClr>
                </a:solidFill>
                <a:latin typeface="微软雅黑" pitchFamily="34" charset="-122"/>
                <a:ea typeface="微软雅黑" pitchFamily="34" charset="-122"/>
              </a:rPr>
              <a:t>В состав комплекса также вошли модули </a:t>
            </a:r>
            <a:r>
              <a:rPr lang="ru-RU" sz="1600" dirty="0" err="1">
                <a:solidFill>
                  <a:prstClr val="black">
                    <a:lumMod val="75000"/>
                    <a:lumOff val="25000"/>
                  </a:prstClr>
                </a:solidFill>
                <a:latin typeface="微软雅黑" pitchFamily="34" charset="-122"/>
                <a:ea typeface="微软雅黑" pitchFamily="34" charset="-122"/>
              </a:rPr>
              <a:t>видеомониторинга</a:t>
            </a:r>
            <a:r>
              <a:rPr lang="ru-RU" sz="1600" dirty="0">
                <a:solidFill>
                  <a:prstClr val="black">
                    <a:lumMod val="75000"/>
                    <a:lumOff val="25000"/>
                  </a:prstClr>
                </a:solidFill>
                <a:latin typeface="微软雅黑" pitchFamily="34" charset="-122"/>
                <a:ea typeface="微软雅黑" pitchFamily="34" charset="-122"/>
              </a:rPr>
              <a:t>, видеоаналитики и программно-аппаратный комплекс мониторинга безопасной работы персонала «Умные каски</a:t>
            </a:r>
            <a:r>
              <a:rPr lang="ru-RU" sz="1600" dirty="0" smtClean="0">
                <a:solidFill>
                  <a:prstClr val="black">
                    <a:lumMod val="75000"/>
                    <a:lumOff val="25000"/>
                  </a:prstClr>
                </a:solidFill>
                <a:latin typeface="微软雅黑" pitchFamily="34" charset="-122"/>
                <a:ea typeface="微软雅黑" pitchFamily="34" charset="-122"/>
              </a:rPr>
              <a:t>». Реализация </a:t>
            </a:r>
            <a:r>
              <a:rPr lang="ru-RU" sz="1600" dirty="0">
                <a:solidFill>
                  <a:prstClr val="black">
                    <a:lumMod val="75000"/>
                    <a:lumOff val="25000"/>
                  </a:prstClr>
                </a:solidFill>
                <a:latin typeface="微软雅黑" pitchFamily="34" charset="-122"/>
                <a:ea typeface="微软雅黑" pitchFamily="34" charset="-122"/>
              </a:rPr>
              <a:t>проектов цифровизации добычи скважинно-подземного выщелачивания позволяет повысить экономическую эффективность добычи за счет повышения содержания урана в продуктивных растворах на 3-5%, а также снизить вероятность аварийных ситуаций и отказов насосного оборудования до 20%.</a:t>
            </a:r>
          </a:p>
          <a:p>
            <a:pPr lvl="0" algn="just"/>
            <a:endParaRPr lang="ru-RU" sz="1600" dirty="0">
              <a:solidFill>
                <a:prstClr val="black">
                  <a:lumMod val="75000"/>
                  <a:lumOff val="25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323986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601200" cy="12808114"/>
            <a:chOff x="0" y="0"/>
            <a:chExt cx="9601200" cy="12808114"/>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5" name="Рисунок 14"/>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121375"/>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sp>
        <p:nvSpPr>
          <p:cNvPr id="2" name="AutoShape 2" descr="https://www.ase-ec.ru/upload/iblock/e50/Hakaton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8" name="Группа 17"/>
          <p:cNvGrpSpPr/>
          <p:nvPr/>
        </p:nvGrpSpPr>
        <p:grpSpPr>
          <a:xfrm>
            <a:off x="248472" y="380439"/>
            <a:ext cx="9354044" cy="1135435"/>
            <a:chOff x="249788" y="4266611"/>
            <a:chExt cx="9354044" cy="1135435"/>
          </a:xfrm>
        </p:grpSpPr>
        <p:sp>
          <p:nvSpPr>
            <p:cNvPr id="19" name="Pentagon 3"/>
            <p:cNvSpPr/>
            <p:nvPr/>
          </p:nvSpPr>
          <p:spPr bwMode="auto">
            <a:xfrm>
              <a:off x="806231" y="4343177"/>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0" name="TextBox 19"/>
            <p:cNvSpPr txBox="1"/>
            <p:nvPr/>
          </p:nvSpPr>
          <p:spPr bwMode="auto">
            <a:xfrm>
              <a:off x="1473262" y="4414805"/>
              <a:ext cx="8127938" cy="707886"/>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РФЯЦ–ВНИИТФ </a:t>
              </a:r>
              <a:r>
                <a:rPr lang="ru-RU" sz="2000" kern="0" dirty="0" smtClean="0">
                  <a:solidFill>
                    <a:srgbClr val="FFFFFF"/>
                  </a:solidFill>
                  <a:latin typeface="Arial"/>
                  <a:ea typeface="Lato Light"/>
                  <a:cs typeface="Arial"/>
                </a:rPr>
                <a:t>принял </a:t>
              </a:r>
              <a:r>
                <a:rPr lang="ru-RU" sz="2000" kern="0" dirty="0">
                  <a:solidFill>
                    <a:srgbClr val="FFFFFF"/>
                  </a:solidFill>
                  <a:latin typeface="Arial"/>
                  <a:ea typeface="Lato Light"/>
                  <a:cs typeface="Arial"/>
                </a:rPr>
                <a:t>участие в Международной промышленной выставке «Иннопром-2023</a:t>
              </a:r>
              <a:r>
                <a:rPr lang="ru-RU" sz="2000" kern="0" dirty="0" smtClean="0">
                  <a:solidFill>
                    <a:srgbClr val="FFFFFF"/>
                  </a:solidFill>
                  <a:latin typeface="Arial"/>
                  <a:ea typeface="Lato Light"/>
                  <a:cs typeface="Arial"/>
                </a:rPr>
                <a:t>»</a:t>
              </a:r>
              <a:endParaRPr lang="en-US" sz="2000" kern="0" dirty="0">
                <a:solidFill>
                  <a:srgbClr val="FFFFFF"/>
                </a:solidFill>
                <a:latin typeface="Arial"/>
                <a:ea typeface="Lato Light"/>
                <a:cs typeface="Arial"/>
              </a:endParaRPr>
            </a:p>
          </p:txBody>
        </p:sp>
        <p:pic>
          <p:nvPicPr>
            <p:cNvPr id="21" name="Рисунок 20">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4266611"/>
              <a:ext cx="1156142" cy="1135435"/>
            </a:xfrm>
            <a:prstGeom prst="rect">
              <a:avLst/>
            </a:prstGeom>
          </p:spPr>
        </p:pic>
        <p:sp>
          <p:nvSpPr>
            <p:cNvPr id="22" name="Полилиния 21">
              <a:extLst>
                <a:ext uri="{FF2B5EF4-FFF2-40B4-BE49-F238E27FC236}">
                  <a16:creationId xmlns:a16="http://schemas.microsoft.com/office/drawing/2014/main" id="{5E978A7B-EE37-E23D-AF5C-1FF9A9B564F3}"/>
                </a:ext>
              </a:extLst>
            </p:cNvPr>
            <p:cNvSpPr/>
            <p:nvPr/>
          </p:nvSpPr>
          <p:spPr bwMode="auto">
            <a:xfrm rot="20803200">
              <a:off x="561797" y="4559014"/>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08952" y="1587502"/>
            <a:ext cx="8761666" cy="3785652"/>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На стенде Госкорпорации «Росатом» в разделе «Инновации в промышленности» ядерный центр впервые представил разработку – систему мониторинга производственного оборудования АИС «Диспетчер». Это партнерский программно-аппаратный комплекс РФЯЦ–ВНИИТФ и инновационного центра ИЦ «</a:t>
            </a:r>
            <a:r>
              <a:rPr lang="ru-RU" sz="1600" dirty="0" err="1">
                <a:solidFill>
                  <a:prstClr val="black">
                    <a:lumMod val="75000"/>
                    <a:lumOff val="25000"/>
                  </a:prstClr>
                </a:solidFill>
                <a:latin typeface="微软雅黑" pitchFamily="34" charset="-122"/>
                <a:ea typeface="微软雅黑" pitchFamily="34" charset="-122"/>
              </a:rPr>
              <a:t>Станкосервис</a:t>
            </a:r>
            <a:r>
              <a:rPr lang="ru-RU" sz="1600" dirty="0">
                <a:solidFill>
                  <a:prstClr val="black">
                    <a:lumMod val="75000"/>
                    <a:lumOff val="25000"/>
                  </a:prstClr>
                </a:solidFill>
                <a:latin typeface="微软雅黑" pitchFamily="34" charset="-122"/>
                <a:ea typeface="微软雅黑" pitchFamily="34" charset="-122"/>
              </a:rPr>
              <a:t>» (входит в группу компаний «Цифра»).</a:t>
            </a:r>
          </a:p>
          <a:p>
            <a:pPr lvl="0" algn="just"/>
            <a:r>
              <a:rPr lang="ru-RU" sz="1600" dirty="0">
                <a:solidFill>
                  <a:prstClr val="black">
                    <a:lumMod val="75000"/>
                    <a:lumOff val="25000"/>
                  </a:prstClr>
                </a:solidFill>
                <a:latin typeface="微软雅黑" pitchFamily="34" charset="-122"/>
                <a:ea typeface="微软雅黑" pitchFamily="34" charset="-122"/>
              </a:rPr>
              <a:t>«Диспетчер» – система, которая собирает данные о работе всех производственных объектов (оборудования, рабочих мест основных сотрудников, сервисных служб и т.д.) для эффективного управления производством. Внедрение таких инноваций позволяет предприятиям занимать новые ниши на рынке, повышая конкурентоспособность атомной отрасли и всей российской промышленности в целом.</a:t>
            </a:r>
          </a:p>
          <a:p>
            <a:pPr lvl="0" algn="just"/>
            <a:r>
              <a:rPr lang="ru-RU" sz="1600" dirty="0">
                <a:solidFill>
                  <a:prstClr val="black">
                    <a:lumMod val="75000"/>
                    <a:lumOff val="25000"/>
                  </a:prstClr>
                </a:solidFill>
                <a:latin typeface="微软雅黑" pitchFamily="34" charset="-122"/>
                <a:ea typeface="微软雅黑" pitchFamily="34" charset="-122"/>
              </a:rPr>
              <a:t>РФЯЦ–ВНИИТФ оказывает полный перечень услуг по внедрению АИС «Диспетчер» со сдачей объекта под ключ: проведение </a:t>
            </a:r>
            <a:r>
              <a:rPr lang="ru-RU" sz="1600" dirty="0" err="1">
                <a:solidFill>
                  <a:prstClr val="black">
                    <a:lumMod val="75000"/>
                    <a:lumOff val="25000"/>
                  </a:prstClr>
                </a:solidFill>
                <a:latin typeface="微软雅黑" pitchFamily="34" charset="-122"/>
                <a:ea typeface="微软雅黑" pitchFamily="34" charset="-122"/>
              </a:rPr>
              <a:t>предпроектного</a:t>
            </a:r>
            <a:r>
              <a:rPr lang="ru-RU" sz="1600" dirty="0">
                <a:solidFill>
                  <a:prstClr val="black">
                    <a:lumMod val="75000"/>
                    <a:lumOff val="25000"/>
                  </a:prstClr>
                </a:solidFill>
                <a:latin typeface="微软雅黑" pitchFamily="34" charset="-122"/>
                <a:ea typeface="微软雅黑" pitchFamily="34" charset="-122"/>
              </a:rPr>
              <a:t> обследования, монтаж, пусконаладка, настройка и адаптация программного обеспечения, обучение пользователей, первая линия технической поддержки.</a:t>
            </a:r>
          </a:p>
        </p:txBody>
      </p:sp>
      <p:sp>
        <p:nvSpPr>
          <p:cNvPr id="3" name="Прямоугольник 2"/>
          <p:cNvSpPr/>
          <p:nvPr/>
        </p:nvSpPr>
        <p:spPr>
          <a:xfrm>
            <a:off x="368300" y="9905324"/>
            <a:ext cx="8902317" cy="2308324"/>
          </a:xfrm>
          <a:prstGeom prst="rect">
            <a:avLst/>
          </a:prstGeom>
        </p:spPr>
        <p:txBody>
          <a:bodyPr wrap="square">
            <a:spAutoFit/>
          </a:bodyPr>
          <a:lstStyle/>
          <a:p>
            <a:pPr algn="just"/>
            <a:r>
              <a:rPr lang="ru-RU" sz="1600" i="1" dirty="0">
                <a:solidFill>
                  <a:prstClr val="black">
                    <a:lumMod val="75000"/>
                    <a:lumOff val="25000"/>
                  </a:prstClr>
                </a:solidFill>
                <a:latin typeface="微软雅黑" pitchFamily="34" charset="-122"/>
                <a:ea typeface="微软雅黑" pitchFamily="34" charset="-122"/>
              </a:rPr>
              <a:t>Справка:</a:t>
            </a:r>
          </a:p>
          <a:p>
            <a:pPr algn="just"/>
            <a:r>
              <a:rPr lang="ru-RU" sz="1600" i="1" dirty="0">
                <a:solidFill>
                  <a:prstClr val="black">
                    <a:lumMod val="75000"/>
                    <a:lumOff val="25000"/>
                  </a:prstClr>
                </a:solidFill>
                <a:latin typeface="微软雅黑" pitchFamily="34" charset="-122"/>
                <a:ea typeface="微软雅黑" pitchFamily="34" charset="-122"/>
              </a:rPr>
              <a:t>Главной темой «Иннопрома-2023» в этом году стало «Устойчивое производство: стратегии обновления». Росатом демонстрирует на форуме широкую продуктовую линейку в части промышленных решений, новых бизнесов и услуг.</a:t>
            </a:r>
          </a:p>
          <a:p>
            <a:pPr algn="just"/>
            <a:r>
              <a:rPr lang="ru-RU" sz="1600" i="1" dirty="0">
                <a:solidFill>
                  <a:prstClr val="black">
                    <a:lumMod val="75000"/>
                    <a:lumOff val="25000"/>
                  </a:prstClr>
                </a:solidFill>
                <a:latin typeface="微软雅黑" pitchFamily="34" charset="-122"/>
                <a:ea typeface="微软雅黑" pitchFamily="34" charset="-122"/>
              </a:rPr>
              <a:t>Российские компании успешно реализуют проекты и программы импортозамещения, формируя новые технологические кластеры, создавая инновационные решения. Развитие прорывных технологий повышает конкурентоспособность отечественной экономики. Росатом и его предприятия принимают активное участие в этой работе.</a:t>
            </a:r>
          </a:p>
        </p:txBody>
      </p:sp>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r="16493"/>
          <a:stretch/>
        </p:blipFill>
        <p:spPr>
          <a:xfrm>
            <a:off x="723058" y="5529014"/>
            <a:ext cx="4812857" cy="4322564"/>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5914" y="5536177"/>
            <a:ext cx="3231179" cy="4308239"/>
          </a:xfrm>
          <a:prstGeom prst="rect">
            <a:avLst/>
          </a:prstGeom>
        </p:spPr>
      </p:pic>
    </p:spTree>
    <p:extLst>
      <p:ext uri="{BB962C8B-B14F-4D97-AF65-F5344CB8AC3E}">
        <p14:creationId xmlns:p14="http://schemas.microsoft.com/office/powerpoint/2010/main" val="235419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0" y="0"/>
            <a:ext cx="9601200" cy="12808114"/>
            <a:chOff x="0" y="0"/>
            <a:chExt cx="9601200" cy="12808114"/>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3614"/>
              <a:ext cx="9601200" cy="5524500"/>
            </a:xfrm>
            <a:prstGeom prst="rect">
              <a:avLst/>
            </a:prstGeom>
          </p:spPr>
        </p:pic>
        <p:pic>
          <p:nvPicPr>
            <p:cNvPr id="19" name="Рисунок 18"/>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75040"/>
            <a:stretch/>
          </p:blipFill>
          <p:spPr>
            <a:xfrm rot="16200000">
              <a:off x="4110926" y="-4110925"/>
              <a:ext cx="1379349" cy="9601199"/>
            </a:xfrm>
            <a:prstGeom prst="rect">
              <a:avLst/>
            </a:prstGeom>
          </p:spPr>
        </p:pic>
      </p:grpSp>
      <p:sp>
        <p:nvSpPr>
          <p:cNvPr id="8" name="Прямоугольник 7"/>
          <p:cNvSpPr/>
          <p:nvPr/>
        </p:nvSpPr>
        <p:spPr>
          <a:xfrm>
            <a:off x="7519310" y="214363"/>
            <a:ext cx="2084522" cy="320601"/>
          </a:xfrm>
          <a:prstGeom prst="rect">
            <a:avLst/>
          </a:prstGeom>
          <a:solidFill>
            <a:srgbClr val="EAECF5"/>
          </a:solidFill>
        </p:spPr>
        <p:txBody>
          <a:bodyPr vert="horz" wrap="square" lIns="0" tIns="12700" rIns="0" bIns="0" rtlCol="0">
            <a:spAutoFit/>
          </a:bodyPr>
          <a:lstStyle/>
          <a:p>
            <a:pPr marL="12700" algn="ctr" defTabSz="914400">
              <a:spcBef>
                <a:spcPts val="100"/>
              </a:spcBef>
            </a:pPr>
            <a:r>
              <a:rPr lang="ru-RU" sz="2000" spc="15" dirty="0" smtClean="0">
                <a:solidFill>
                  <a:srgbClr val="060606"/>
                </a:solidFill>
                <a:latin typeface="72 Light" panose="020B0303030000000003" pitchFamily="34" charset="0"/>
                <a:cs typeface="72 Light" panose="020B0303030000000003" pitchFamily="34" charset="0"/>
              </a:rPr>
              <a:t>ИЮЛЬ </a:t>
            </a:r>
            <a:r>
              <a:rPr lang="ru-RU" sz="2000" spc="15" dirty="0" smtClean="0">
                <a:solidFill>
                  <a:srgbClr val="060606"/>
                </a:solidFill>
                <a:latin typeface="72 Light" panose="020B0303030000000003" pitchFamily="34" charset="0"/>
                <a:cs typeface="72 Light" panose="020B0303030000000003" pitchFamily="34" charset="0"/>
              </a:rPr>
              <a:t>2023</a:t>
            </a:r>
            <a:r>
              <a:rPr lang="en-US" sz="2000" spc="15" dirty="0" smtClean="0">
                <a:solidFill>
                  <a:srgbClr val="060606"/>
                </a:solidFill>
                <a:latin typeface="72 Light" panose="020B0303030000000003" pitchFamily="34" charset="0"/>
                <a:cs typeface="72 Light" panose="020B0303030000000003" pitchFamily="34" charset="0"/>
              </a:rPr>
              <a:t> </a:t>
            </a:r>
            <a:endParaRPr lang="ru-RU" sz="2000" spc="15" dirty="0">
              <a:solidFill>
                <a:srgbClr val="060606"/>
              </a:solidFill>
              <a:latin typeface="72 Light" panose="020B0303030000000003" pitchFamily="34" charset="0"/>
              <a:cs typeface="72 Light" panose="020B0303030000000003" pitchFamily="34" charset="0"/>
            </a:endParaRPr>
          </a:p>
        </p:txBody>
      </p:sp>
      <p:grpSp>
        <p:nvGrpSpPr>
          <p:cNvPr id="11" name="Группа 10"/>
          <p:cNvGrpSpPr/>
          <p:nvPr/>
        </p:nvGrpSpPr>
        <p:grpSpPr>
          <a:xfrm>
            <a:off x="249788" y="539550"/>
            <a:ext cx="9601198" cy="1135435"/>
            <a:chOff x="249788" y="539550"/>
            <a:chExt cx="9601198" cy="1135435"/>
          </a:xfrm>
        </p:grpSpPr>
        <p:sp>
          <p:nvSpPr>
            <p:cNvPr id="12" name="Pentagon 3"/>
            <p:cNvSpPr/>
            <p:nvPr/>
          </p:nvSpPr>
          <p:spPr bwMode="auto">
            <a:xfrm>
              <a:off x="806231" y="616116"/>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18" name="TextBox 17"/>
            <p:cNvSpPr txBox="1"/>
            <p:nvPr/>
          </p:nvSpPr>
          <p:spPr bwMode="auto">
            <a:xfrm>
              <a:off x="1473261" y="904313"/>
              <a:ext cx="8377725" cy="400110"/>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Коды нового поколения</a:t>
              </a:r>
              <a:endParaRPr lang="ru-RU" sz="2000" kern="0" dirty="0">
                <a:solidFill>
                  <a:srgbClr val="FFFFFF"/>
                </a:solidFill>
                <a:latin typeface="Arial"/>
                <a:ea typeface="Lato Light"/>
                <a:cs typeface="Arial"/>
              </a:endParaRPr>
            </a:p>
          </p:txBody>
        </p:sp>
        <p:pic>
          <p:nvPicPr>
            <p:cNvPr id="20" name="Рисунок 19">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539550"/>
              <a:ext cx="1156142" cy="1135435"/>
            </a:xfrm>
            <a:prstGeom prst="rect">
              <a:avLst/>
            </a:prstGeom>
          </p:spPr>
        </p:pic>
        <p:sp>
          <p:nvSpPr>
            <p:cNvPr id="21" name="Полилиния 20">
              <a:extLst>
                <a:ext uri="{FF2B5EF4-FFF2-40B4-BE49-F238E27FC236}">
                  <a16:creationId xmlns:a16="http://schemas.microsoft.com/office/drawing/2014/main" id="{5E978A7B-EE37-E23D-AF5C-1FF9A9B564F3}"/>
                </a:ext>
              </a:extLst>
            </p:cNvPr>
            <p:cNvSpPr/>
            <p:nvPr/>
          </p:nvSpPr>
          <p:spPr bwMode="auto">
            <a:xfrm rot="20803200">
              <a:off x="561797" y="831953"/>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23" name="Прямоугольник 22"/>
          <p:cNvSpPr/>
          <p:nvPr/>
        </p:nvSpPr>
        <p:spPr>
          <a:xfrm>
            <a:off x="510267" y="1620121"/>
            <a:ext cx="8899686" cy="2554545"/>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В рамках НИР «Развитие интегрированной системы кодов нового поколения для разработки, обоснования безопасности, оптимизации и проведения виртуальных испытаний технологий и установок ПЭК. Этап 2021-2023 годов» были созданы программы для ЭВМ (коды), обеспечивающие конструкторов, технологов, научных руководителей и проектантов ПЭК экспериментальными данными и необходимым программным инструментарием.</a:t>
            </a:r>
          </a:p>
          <a:p>
            <a:pPr lvl="0" algn="just"/>
            <a:r>
              <a:rPr lang="ru-RU" sz="1600" dirty="0">
                <a:solidFill>
                  <a:prstClr val="black">
                    <a:lumMod val="75000"/>
                    <a:lumOff val="25000"/>
                  </a:prstClr>
                </a:solidFill>
                <a:latin typeface="微软雅黑" pitchFamily="34" charset="-122"/>
                <a:ea typeface="微软雅黑" pitchFamily="34" charset="-122"/>
              </a:rPr>
              <a:t>Разработанные ИБРАЭ РАН новые программы для ЭВМ будут использоваться для автоматизации проведения расчетных и экспериментальных исследований в рамках проектов БН-1200 и БР-1200, а также для подготовки разделов ОООБ, ПООБ для АЭС с РУ БР с ЖМТ.</a:t>
            </a:r>
          </a:p>
        </p:txBody>
      </p:sp>
      <p:sp>
        <p:nvSpPr>
          <p:cNvPr id="29" name="Прямоугольник 28"/>
          <p:cNvSpPr/>
          <p:nvPr/>
        </p:nvSpPr>
        <p:spPr>
          <a:xfrm>
            <a:off x="504171" y="5216937"/>
            <a:ext cx="8899686" cy="2554545"/>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АО «Радиевый институт им. В.Г. Хлопина» занимается перспективной разработкой оборудования и системы функционирования универсального технологического модуля и технологии переработки ОЯТ для проекта Полифункционального радиохимического комплекса.</a:t>
            </a:r>
          </a:p>
          <a:p>
            <a:pPr lvl="0" algn="just"/>
            <a:r>
              <a:rPr lang="ru-RU" sz="1600" dirty="0">
                <a:solidFill>
                  <a:prstClr val="black">
                    <a:lumMod val="75000"/>
                    <a:lumOff val="25000"/>
                  </a:prstClr>
                </a:solidFill>
                <a:latin typeface="微软雅黑" pitchFamily="34" charset="-122"/>
                <a:ea typeface="微软雅黑" pitchFamily="34" charset="-122"/>
              </a:rPr>
              <a:t>Акционерное общество «Государственный научный центр Российской Федерации - Физико-энергетический институт имени А.И. Лейпунского» (АО «ГНЦ РФ — ФЭИ») проводит перспективные работы, направленные на повышение уровня эксплуатационной надежности и будущей коммерческой привлекательности для проведения передовых научных работ исследовательской ядерной установки МБИР.</a:t>
            </a:r>
          </a:p>
        </p:txBody>
      </p:sp>
      <p:grpSp>
        <p:nvGrpSpPr>
          <p:cNvPr id="30" name="Группа 29"/>
          <p:cNvGrpSpPr/>
          <p:nvPr/>
        </p:nvGrpSpPr>
        <p:grpSpPr>
          <a:xfrm>
            <a:off x="249788" y="4126866"/>
            <a:ext cx="9601198" cy="1135435"/>
            <a:chOff x="249788" y="539550"/>
            <a:chExt cx="9601198" cy="1135435"/>
          </a:xfrm>
        </p:grpSpPr>
        <p:sp>
          <p:nvSpPr>
            <p:cNvPr id="31" name="Pentagon 3"/>
            <p:cNvSpPr/>
            <p:nvPr/>
          </p:nvSpPr>
          <p:spPr bwMode="auto">
            <a:xfrm>
              <a:off x="806231" y="616116"/>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2" name="TextBox 31"/>
            <p:cNvSpPr txBox="1"/>
            <p:nvPr/>
          </p:nvSpPr>
          <p:spPr bwMode="auto">
            <a:xfrm>
              <a:off x="1473261" y="904313"/>
              <a:ext cx="8377725" cy="400110"/>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Экспериментальная база</a:t>
              </a:r>
              <a:endParaRPr lang="ru-RU" sz="2000" kern="0" dirty="0">
                <a:solidFill>
                  <a:srgbClr val="FFFFFF"/>
                </a:solidFill>
                <a:latin typeface="Arial"/>
                <a:ea typeface="Lato Light"/>
                <a:cs typeface="Arial"/>
              </a:endParaRPr>
            </a:p>
          </p:txBody>
        </p:sp>
        <p:pic>
          <p:nvPicPr>
            <p:cNvPr id="33" name="Рисунок 32">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539550"/>
              <a:ext cx="1156142" cy="1135435"/>
            </a:xfrm>
            <a:prstGeom prst="rect">
              <a:avLst/>
            </a:prstGeom>
          </p:spPr>
        </p:pic>
        <p:sp>
          <p:nvSpPr>
            <p:cNvPr id="34" name="Полилиния 33">
              <a:extLst>
                <a:ext uri="{FF2B5EF4-FFF2-40B4-BE49-F238E27FC236}">
                  <a16:creationId xmlns:a16="http://schemas.microsoft.com/office/drawing/2014/main" id="{5E978A7B-EE37-E23D-AF5C-1FF9A9B564F3}"/>
                </a:ext>
              </a:extLst>
            </p:cNvPr>
            <p:cNvSpPr/>
            <p:nvPr/>
          </p:nvSpPr>
          <p:spPr bwMode="auto">
            <a:xfrm rot="20803200">
              <a:off x="561797" y="831953"/>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35" name="Прямоугольник 34"/>
          <p:cNvSpPr/>
          <p:nvPr/>
        </p:nvSpPr>
        <p:spPr>
          <a:xfrm>
            <a:off x="662667" y="8803181"/>
            <a:ext cx="8747286" cy="1569660"/>
          </a:xfrm>
          <a:prstGeom prst="rect">
            <a:avLst/>
          </a:prstGeom>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ООО «ЭМЗИОР» разработаны алгоритмы машинного обучения и вычислительной модели по обнаружению дефектов и прогнозированию условий, приводящих к образованию дефектов в процессе СЛП, а также алгоритмы управления процессом СЛП с использованием обратной связи на основе анализа данных от систем контроля в режиме реального времени для получения изделий с заданным уровнем качества.</a:t>
            </a:r>
          </a:p>
        </p:txBody>
      </p:sp>
      <p:grpSp>
        <p:nvGrpSpPr>
          <p:cNvPr id="36" name="Группа 35"/>
          <p:cNvGrpSpPr/>
          <p:nvPr/>
        </p:nvGrpSpPr>
        <p:grpSpPr>
          <a:xfrm>
            <a:off x="249788" y="7708564"/>
            <a:ext cx="9601198" cy="1135435"/>
            <a:chOff x="249788" y="539550"/>
            <a:chExt cx="9601198" cy="1135435"/>
          </a:xfrm>
        </p:grpSpPr>
        <p:sp>
          <p:nvSpPr>
            <p:cNvPr id="37" name="Pentagon 3"/>
            <p:cNvSpPr/>
            <p:nvPr/>
          </p:nvSpPr>
          <p:spPr bwMode="auto">
            <a:xfrm>
              <a:off x="806231" y="616116"/>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38" name="TextBox 37"/>
            <p:cNvSpPr txBox="1"/>
            <p:nvPr/>
          </p:nvSpPr>
          <p:spPr bwMode="auto">
            <a:xfrm>
              <a:off x="1473261" y="904313"/>
              <a:ext cx="8377725" cy="400110"/>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Управление печатью (ПАП)</a:t>
              </a:r>
              <a:endParaRPr lang="ru-RU" sz="2000" kern="0" dirty="0">
                <a:solidFill>
                  <a:srgbClr val="FFFFFF"/>
                </a:solidFill>
                <a:latin typeface="Arial"/>
                <a:ea typeface="Lato Light"/>
                <a:cs typeface="Arial"/>
              </a:endParaRPr>
            </a:p>
          </p:txBody>
        </p:sp>
        <p:pic>
          <p:nvPicPr>
            <p:cNvPr id="39" name="Рисунок 38">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539550"/>
              <a:ext cx="1156142" cy="1135435"/>
            </a:xfrm>
            <a:prstGeom prst="rect">
              <a:avLst/>
            </a:prstGeom>
          </p:spPr>
        </p:pic>
        <p:sp>
          <p:nvSpPr>
            <p:cNvPr id="40" name="Полилиния 39">
              <a:extLst>
                <a:ext uri="{FF2B5EF4-FFF2-40B4-BE49-F238E27FC236}">
                  <a16:creationId xmlns:a16="http://schemas.microsoft.com/office/drawing/2014/main" id="{5E978A7B-EE37-E23D-AF5C-1FF9A9B564F3}"/>
                </a:ext>
              </a:extLst>
            </p:cNvPr>
            <p:cNvSpPr/>
            <p:nvPr/>
          </p:nvSpPr>
          <p:spPr bwMode="auto">
            <a:xfrm rot="20803200">
              <a:off x="561797" y="831953"/>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
        <p:nvSpPr>
          <p:cNvPr id="41" name="Прямоугольник 40"/>
          <p:cNvSpPr/>
          <p:nvPr/>
        </p:nvSpPr>
        <p:spPr>
          <a:xfrm>
            <a:off x="662667" y="11315020"/>
            <a:ext cx="8747286" cy="1323439"/>
          </a:xfrm>
          <a:prstGeom prst="rect">
            <a:avLst/>
          </a:prstGeom>
          <a:solidFill>
            <a:schemeClr val="bg1"/>
          </a:solidFill>
        </p:spPr>
        <p:txBody>
          <a:bodyPr wrap="square">
            <a:spAutoFit/>
          </a:bodyPr>
          <a:lstStyle/>
          <a:p>
            <a:pPr lvl="0" algn="just"/>
            <a:r>
              <a:rPr lang="ru-RU" sz="1600" dirty="0">
                <a:solidFill>
                  <a:prstClr val="black">
                    <a:lumMod val="75000"/>
                    <a:lumOff val="25000"/>
                  </a:prstClr>
                </a:solidFill>
                <a:latin typeface="微软雅黑" pitchFamily="34" charset="-122"/>
                <a:ea typeface="微软雅黑" pitchFamily="34" charset="-122"/>
              </a:rPr>
              <a:t>Компания THE BOEING COMPANY, </a:t>
            </a:r>
            <a:r>
              <a:rPr lang="ru-RU" sz="1600" dirty="0" err="1">
                <a:solidFill>
                  <a:prstClr val="black">
                    <a:lumMod val="75000"/>
                    <a:lumOff val="25000"/>
                  </a:prstClr>
                </a:solidFill>
                <a:latin typeface="微软雅黑" pitchFamily="34" charset="-122"/>
                <a:ea typeface="微软雅黑" pitchFamily="34" charset="-122"/>
              </a:rPr>
              <a:t>Chicago</a:t>
            </a:r>
            <a:r>
              <a:rPr lang="ru-RU" sz="1600" dirty="0">
                <a:solidFill>
                  <a:prstClr val="black">
                    <a:lumMod val="75000"/>
                    <a:lumOff val="25000"/>
                  </a:prstClr>
                </a:solidFill>
                <a:latin typeface="微软雅黑" pitchFamily="34" charset="-122"/>
                <a:ea typeface="微软雅黑" pitchFamily="34" charset="-122"/>
              </a:rPr>
              <a:t>, IL (US) оформила патент US 10643752 на использование в конструкциях первой стенки реактора высокотемпературных теплозащитных волокнистых плиток, ранее примененных на многоразовом космическом аппарате </a:t>
            </a:r>
            <a:r>
              <a:rPr lang="ru-RU" sz="1600" dirty="0" err="1">
                <a:solidFill>
                  <a:prstClr val="black">
                    <a:lumMod val="75000"/>
                    <a:lumOff val="25000"/>
                  </a:prstClr>
                </a:solidFill>
                <a:latin typeface="微软雅黑" pitchFamily="34" charset="-122"/>
                <a:ea typeface="微软雅黑" pitchFamily="34" charset="-122"/>
              </a:rPr>
              <a:t>Space</a:t>
            </a:r>
            <a:r>
              <a:rPr lang="ru-RU" sz="1600" dirty="0">
                <a:solidFill>
                  <a:prstClr val="black">
                    <a:lumMod val="75000"/>
                    <a:lumOff val="25000"/>
                  </a:prstClr>
                </a:solidFill>
                <a:latin typeface="微软雅黑" pitchFamily="34" charset="-122"/>
                <a:ea typeface="微软雅黑" pitchFamily="34" charset="-122"/>
              </a:rPr>
              <a:t> </a:t>
            </a:r>
            <a:r>
              <a:rPr lang="ru-RU" sz="1600" dirty="0" err="1">
                <a:solidFill>
                  <a:prstClr val="black">
                    <a:lumMod val="75000"/>
                    <a:lumOff val="25000"/>
                  </a:prstClr>
                </a:solidFill>
                <a:latin typeface="微软雅黑" pitchFamily="34" charset="-122"/>
                <a:ea typeface="微软雅黑" pitchFamily="34" charset="-122"/>
              </a:rPr>
              <a:t>Shuttle</a:t>
            </a:r>
            <a:r>
              <a:rPr lang="ru-RU" sz="1600" dirty="0">
                <a:solidFill>
                  <a:prstClr val="black">
                    <a:lumMod val="75000"/>
                    <a:lumOff val="25000"/>
                  </a:prstClr>
                </a:solidFill>
                <a:latin typeface="微软雅黑" pitchFamily="34" charset="-122"/>
                <a:ea typeface="微软雅黑" pitchFamily="34" charset="-122"/>
              </a:rPr>
              <a:t> для его защиты от действия высокотемпературной плазмы при входе корабля в плотные слои атмосферы</a:t>
            </a:r>
            <a:r>
              <a:rPr lang="ru-RU" sz="1600" dirty="0" smtClean="0">
                <a:solidFill>
                  <a:prstClr val="black">
                    <a:lumMod val="75000"/>
                    <a:lumOff val="25000"/>
                  </a:prstClr>
                </a:solidFill>
                <a:latin typeface="微软雅黑" pitchFamily="34" charset="-122"/>
                <a:ea typeface="微软雅黑" pitchFamily="34" charset="-122"/>
              </a:rPr>
              <a:t>.</a:t>
            </a:r>
            <a:endParaRPr lang="ru-RU" sz="1600" dirty="0">
              <a:solidFill>
                <a:prstClr val="black">
                  <a:lumMod val="75000"/>
                  <a:lumOff val="25000"/>
                </a:prstClr>
              </a:solidFill>
              <a:latin typeface="微软雅黑" pitchFamily="34" charset="-122"/>
              <a:ea typeface="微软雅黑" pitchFamily="34" charset="-122"/>
            </a:endParaRPr>
          </a:p>
        </p:txBody>
      </p:sp>
      <p:grpSp>
        <p:nvGrpSpPr>
          <p:cNvPr id="24" name="Группа 23"/>
          <p:cNvGrpSpPr/>
          <p:nvPr/>
        </p:nvGrpSpPr>
        <p:grpSpPr>
          <a:xfrm>
            <a:off x="249788" y="10275161"/>
            <a:ext cx="9601198" cy="1135435"/>
            <a:chOff x="249788" y="539550"/>
            <a:chExt cx="9601198" cy="1135435"/>
          </a:xfrm>
        </p:grpSpPr>
        <p:sp>
          <p:nvSpPr>
            <p:cNvPr id="25" name="Pentagon 3"/>
            <p:cNvSpPr/>
            <p:nvPr/>
          </p:nvSpPr>
          <p:spPr bwMode="auto">
            <a:xfrm>
              <a:off x="806231" y="616116"/>
              <a:ext cx="8797601" cy="919470"/>
            </a:xfrm>
            <a:prstGeom prst="homePlate">
              <a:avLst>
                <a:gd name="adj" fmla="val 0"/>
              </a:avLst>
            </a:prstGeom>
            <a:solidFill>
              <a:srgbClr val="025EA1"/>
            </a:solidFill>
            <a:ln w="12700" cap="flat" cmpd="sng" algn="ctr">
              <a:noFill/>
              <a:prstDash val="solid"/>
              <a:miter lim="800000"/>
            </a:ln>
            <a:effectLst/>
          </p:spPr>
          <p:txBody>
            <a:bodyPr rtlCol="0" anchor="ctr"/>
            <a:lstStyle/>
            <a:p>
              <a:pPr marL="0" marR="0" lvl="0" indent="0" algn="ctr" defTabSz="91434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333333"/>
                </a:solidFill>
                <a:effectLst/>
                <a:uLnTx/>
                <a:uFillTx/>
                <a:latin typeface="Arial"/>
                <a:ea typeface="Arial"/>
                <a:cs typeface="Arial"/>
              </a:endParaRPr>
            </a:p>
          </p:txBody>
        </p:sp>
        <p:sp>
          <p:nvSpPr>
            <p:cNvPr id="26" name="TextBox 25"/>
            <p:cNvSpPr txBox="1"/>
            <p:nvPr/>
          </p:nvSpPr>
          <p:spPr bwMode="auto">
            <a:xfrm>
              <a:off x="1473261" y="904313"/>
              <a:ext cx="8377725" cy="400110"/>
            </a:xfrm>
            <a:prstGeom prst="rect">
              <a:avLst/>
            </a:prstGeom>
            <a:noFill/>
          </p:spPr>
          <p:txBody>
            <a:bodyPr wrap="square" rtlCol="0" anchor="ctr">
              <a:spAutoFit/>
            </a:bodyPr>
            <a:lstStyle/>
            <a:p>
              <a:pPr defTabSz="685807">
                <a:defRPr/>
              </a:pPr>
              <a:r>
                <a:rPr lang="ru-RU" sz="2000" kern="0" dirty="0">
                  <a:solidFill>
                    <a:srgbClr val="FFFFFF"/>
                  </a:solidFill>
                  <a:latin typeface="Arial"/>
                  <a:ea typeface="Lato Light"/>
                  <a:cs typeface="Arial"/>
                </a:rPr>
                <a:t>Перспективные конструкции оборудования УТС</a:t>
              </a:r>
              <a:endParaRPr lang="ru-RU" sz="2000" kern="0" dirty="0">
                <a:solidFill>
                  <a:srgbClr val="FFFFFF"/>
                </a:solidFill>
                <a:latin typeface="Arial"/>
                <a:ea typeface="Lato Light"/>
                <a:cs typeface="Arial"/>
              </a:endParaRPr>
            </a:p>
          </p:txBody>
        </p:sp>
        <p:pic>
          <p:nvPicPr>
            <p:cNvPr id="27" name="Рисунок 26">
              <a:extLst>
                <a:ext uri="{FF2B5EF4-FFF2-40B4-BE49-F238E27FC236}">
                  <a16:creationId xmlns:a16="http://schemas.microsoft.com/office/drawing/2014/main" id="{E4AD81F4-7FC1-EF3F-29F8-3629CE0FAFD2}"/>
                </a:ext>
              </a:extLst>
            </p:cNvPr>
            <p:cNvPicPr>
              <a:picLocks noChangeAspect="1"/>
            </p:cNvPicPr>
            <p:nvPr/>
          </p:nvPicPr>
          <p:blipFill>
            <a:blip r:embed="rId5"/>
            <a:srcRect/>
            <a:stretch/>
          </p:blipFill>
          <p:spPr>
            <a:xfrm>
              <a:off x="249788" y="539550"/>
              <a:ext cx="1156142" cy="1135435"/>
            </a:xfrm>
            <a:prstGeom prst="rect">
              <a:avLst/>
            </a:prstGeom>
          </p:spPr>
        </p:pic>
        <p:sp>
          <p:nvSpPr>
            <p:cNvPr id="28" name="Полилиния 27">
              <a:extLst>
                <a:ext uri="{FF2B5EF4-FFF2-40B4-BE49-F238E27FC236}">
                  <a16:creationId xmlns:a16="http://schemas.microsoft.com/office/drawing/2014/main" id="{5E978A7B-EE37-E23D-AF5C-1FF9A9B564F3}"/>
                </a:ext>
              </a:extLst>
            </p:cNvPr>
            <p:cNvSpPr/>
            <p:nvPr/>
          </p:nvSpPr>
          <p:spPr bwMode="auto">
            <a:xfrm rot="20803200">
              <a:off x="561797" y="831953"/>
              <a:ext cx="526859" cy="509983"/>
            </a:xfrm>
            <a:custGeom>
              <a:avLst/>
              <a:gdLst>
                <a:gd name="connsiteX0" fmla="*/ 236964 w 526859"/>
                <a:gd name="connsiteY0" fmla="*/ 407062 h 509983"/>
                <a:gd name="connsiteX1" fmla="*/ 147451 w 526859"/>
                <a:gd name="connsiteY1" fmla="*/ 416373 h 509983"/>
                <a:gd name="connsiteX2" fmla="*/ 212963 w 526859"/>
                <a:gd name="connsiteY2" fmla="*/ 494044 h 509983"/>
                <a:gd name="connsiteX3" fmla="*/ 307644 w 526859"/>
                <a:gd name="connsiteY3" fmla="*/ 452410 h 509983"/>
                <a:gd name="connsiteX4" fmla="*/ 236964 w 526859"/>
                <a:gd name="connsiteY4" fmla="*/ 407062 h 509983"/>
                <a:gd name="connsiteX5" fmla="*/ 361809 w 526859"/>
                <a:gd name="connsiteY5" fmla="*/ 366585 h 509983"/>
                <a:gd name="connsiteX6" fmla="*/ 334008 w 526859"/>
                <a:gd name="connsiteY6" fmla="*/ 378377 h 509983"/>
                <a:gd name="connsiteX7" fmla="*/ 255355 w 526859"/>
                <a:gd name="connsiteY7" fmla="*/ 403054 h 509983"/>
                <a:gd name="connsiteX8" fmla="*/ 317308 w 526859"/>
                <a:gd name="connsiteY8" fmla="*/ 441317 h 509983"/>
                <a:gd name="connsiteX9" fmla="*/ 317321 w 526859"/>
                <a:gd name="connsiteY9" fmla="*/ 441320 h 509983"/>
                <a:gd name="connsiteX10" fmla="*/ 361809 w 526859"/>
                <a:gd name="connsiteY10" fmla="*/ 366585 h 509983"/>
                <a:gd name="connsiteX11" fmla="*/ 137174 w 526859"/>
                <a:gd name="connsiteY11" fmla="*/ 308176 h 509983"/>
                <a:gd name="connsiteX12" fmla="*/ 143629 w 526859"/>
                <a:gd name="connsiteY12" fmla="*/ 402098 h 509983"/>
                <a:gd name="connsiteX13" fmla="*/ 222248 w 526859"/>
                <a:gd name="connsiteY13" fmla="*/ 395313 h 509983"/>
                <a:gd name="connsiteX14" fmla="*/ 200793 w 526859"/>
                <a:gd name="connsiteY14" fmla="*/ 376612 h 509983"/>
                <a:gd name="connsiteX15" fmla="*/ 137174 w 526859"/>
                <a:gd name="connsiteY15" fmla="*/ 308176 h 509983"/>
                <a:gd name="connsiteX16" fmla="*/ 92645 w 526859"/>
                <a:gd name="connsiteY16" fmla="*/ 240907 h 509983"/>
                <a:gd name="connsiteX17" fmla="*/ 87587 w 526859"/>
                <a:gd name="connsiteY17" fmla="*/ 244899 h 509983"/>
                <a:gd name="connsiteX18" fmla="*/ 69702 w 526859"/>
                <a:gd name="connsiteY18" fmla="*/ 260598 h 509983"/>
                <a:gd name="connsiteX19" fmla="*/ 72777 w 526859"/>
                <a:gd name="connsiteY19" fmla="*/ 281723 h 509983"/>
                <a:gd name="connsiteX20" fmla="*/ 31131 w 526859"/>
                <a:gd name="connsiteY20" fmla="*/ 312312 h 509983"/>
                <a:gd name="connsiteX21" fmla="*/ 28690 w 526859"/>
                <a:gd name="connsiteY21" fmla="*/ 318620 h 509983"/>
                <a:gd name="connsiteX22" fmla="*/ 31528 w 526859"/>
                <a:gd name="connsiteY22" fmla="*/ 361519 h 509983"/>
                <a:gd name="connsiteX23" fmla="*/ 89751 w 526859"/>
                <a:gd name="connsiteY23" fmla="*/ 395972 h 509983"/>
                <a:gd name="connsiteX24" fmla="*/ 128957 w 526859"/>
                <a:gd name="connsiteY24" fmla="*/ 401520 h 509983"/>
                <a:gd name="connsiteX25" fmla="*/ 124483 w 526859"/>
                <a:gd name="connsiteY25" fmla="*/ 291266 h 509983"/>
                <a:gd name="connsiteX26" fmla="*/ 92645 w 526859"/>
                <a:gd name="connsiteY26" fmla="*/ 240907 h 509983"/>
                <a:gd name="connsiteX27" fmla="*/ 440084 w 526859"/>
                <a:gd name="connsiteY27" fmla="*/ 322221 h 509983"/>
                <a:gd name="connsiteX28" fmla="*/ 380881 w 526859"/>
                <a:gd name="connsiteY28" fmla="*/ 357464 h 509983"/>
                <a:gd name="connsiteX29" fmla="*/ 330596 w 526859"/>
                <a:gd name="connsiteY29" fmla="*/ 447573 h 509983"/>
                <a:gd name="connsiteX30" fmla="*/ 356849 w 526859"/>
                <a:gd name="connsiteY30" fmla="*/ 457666 h 509983"/>
                <a:gd name="connsiteX31" fmla="*/ 386912 w 526859"/>
                <a:gd name="connsiteY31" fmla="*/ 432094 h 509983"/>
                <a:gd name="connsiteX32" fmla="*/ 427871 w 526859"/>
                <a:gd name="connsiteY32" fmla="*/ 463399 h 509983"/>
                <a:gd name="connsiteX33" fmla="*/ 454496 w 526859"/>
                <a:gd name="connsiteY33" fmla="*/ 444240 h 509983"/>
                <a:gd name="connsiteX34" fmla="*/ 454510 w 526859"/>
                <a:gd name="connsiteY34" fmla="*/ 444243 h 509983"/>
                <a:gd name="connsiteX35" fmla="*/ 443731 w 526859"/>
                <a:gd name="connsiteY35" fmla="*/ 329982 h 509983"/>
                <a:gd name="connsiteX36" fmla="*/ 440084 w 526859"/>
                <a:gd name="connsiteY36" fmla="*/ 322221 h 509983"/>
                <a:gd name="connsiteX37" fmla="*/ 141866 w 526859"/>
                <a:gd name="connsiteY37" fmla="*/ 208302 h 509983"/>
                <a:gd name="connsiteX38" fmla="*/ 104126 w 526859"/>
                <a:gd name="connsiteY38" fmla="*/ 232294 h 509983"/>
                <a:gd name="connsiteX39" fmla="*/ 127234 w 526859"/>
                <a:gd name="connsiteY39" fmla="*/ 270485 h 509983"/>
                <a:gd name="connsiteX40" fmla="*/ 133480 w 526859"/>
                <a:gd name="connsiteY40" fmla="*/ 238870 h 509983"/>
                <a:gd name="connsiteX41" fmla="*/ 141866 w 526859"/>
                <a:gd name="connsiteY41" fmla="*/ 208302 h 509983"/>
                <a:gd name="connsiteX42" fmla="*/ 405421 w 526859"/>
                <a:gd name="connsiteY42" fmla="*/ 263726 h 509983"/>
                <a:gd name="connsiteX43" fmla="*/ 398265 w 526859"/>
                <a:gd name="connsiteY43" fmla="*/ 301307 h 509983"/>
                <a:gd name="connsiteX44" fmla="*/ 388015 w 526859"/>
                <a:gd name="connsiteY44" fmla="*/ 337660 h 509983"/>
                <a:gd name="connsiteX45" fmla="*/ 433641 w 526859"/>
                <a:gd name="connsiteY45" fmla="*/ 309305 h 509983"/>
                <a:gd name="connsiteX46" fmla="*/ 433572 w 526859"/>
                <a:gd name="connsiteY46" fmla="*/ 309289 h 509983"/>
                <a:gd name="connsiteX47" fmla="*/ 405421 w 526859"/>
                <a:gd name="connsiteY47" fmla="*/ 263726 h 509983"/>
                <a:gd name="connsiteX48" fmla="*/ 291476 w 526859"/>
                <a:gd name="connsiteY48" fmla="*/ 216137 h 509983"/>
                <a:gd name="connsiteX49" fmla="*/ 327453 w 526859"/>
                <a:gd name="connsiteY49" fmla="*/ 270414 h 509983"/>
                <a:gd name="connsiteX50" fmla="*/ 268547 w 526859"/>
                <a:gd name="connsiteY50" fmla="*/ 329320 h 509983"/>
                <a:gd name="connsiteX51" fmla="*/ 209641 w 526859"/>
                <a:gd name="connsiteY51" fmla="*/ 270414 h 509983"/>
                <a:gd name="connsiteX52" fmla="*/ 268547 w 526859"/>
                <a:gd name="connsiteY52" fmla="*/ 211508 h 509983"/>
                <a:gd name="connsiteX53" fmla="*/ 291476 w 526859"/>
                <a:gd name="connsiteY53" fmla="*/ 216137 h 509983"/>
                <a:gd name="connsiteX54" fmla="*/ 297202 w 526859"/>
                <a:gd name="connsiteY54" fmla="*/ 149916 h 509983"/>
                <a:gd name="connsiteX55" fmla="*/ 208893 w 526859"/>
                <a:gd name="connsiteY55" fmla="*/ 176532 h 509983"/>
                <a:gd name="connsiteX56" fmla="*/ 160136 w 526859"/>
                <a:gd name="connsiteY56" fmla="*/ 198479 h 509983"/>
                <a:gd name="connsiteX57" fmla="*/ 160146 w 526859"/>
                <a:gd name="connsiteY57" fmla="*/ 198496 h 509983"/>
                <a:gd name="connsiteX58" fmla="*/ 139168 w 526859"/>
                <a:gd name="connsiteY58" fmla="*/ 287378 h 509983"/>
                <a:gd name="connsiteX59" fmla="*/ 210399 w 526859"/>
                <a:gd name="connsiteY59" fmla="*/ 366077 h 509983"/>
                <a:gd name="connsiteX60" fmla="*/ 240479 w 526859"/>
                <a:gd name="connsiteY60" fmla="*/ 391735 h 509983"/>
                <a:gd name="connsiteX61" fmla="*/ 328788 w 526859"/>
                <a:gd name="connsiteY61" fmla="*/ 365120 h 509983"/>
                <a:gd name="connsiteX62" fmla="*/ 369599 w 526859"/>
                <a:gd name="connsiteY62" fmla="*/ 347170 h 509983"/>
                <a:gd name="connsiteX63" fmla="*/ 384350 w 526859"/>
                <a:gd name="connsiteY63" fmla="*/ 298081 h 509983"/>
                <a:gd name="connsiteX64" fmla="*/ 393159 w 526859"/>
                <a:gd name="connsiteY64" fmla="*/ 247165 h 509983"/>
                <a:gd name="connsiteX65" fmla="*/ 327282 w 526859"/>
                <a:gd name="connsiteY65" fmla="*/ 175574 h 509983"/>
                <a:gd name="connsiteX66" fmla="*/ 297202 w 526859"/>
                <a:gd name="connsiteY66" fmla="*/ 149916 h 509983"/>
                <a:gd name="connsiteX67" fmla="*/ 388290 w 526859"/>
                <a:gd name="connsiteY67" fmla="*/ 139512 h 509983"/>
                <a:gd name="connsiteX68" fmla="*/ 315388 w 526859"/>
                <a:gd name="connsiteY68" fmla="*/ 146342 h 509983"/>
                <a:gd name="connsiteX69" fmla="*/ 336825 w 526859"/>
                <a:gd name="connsiteY69" fmla="*/ 165054 h 509983"/>
                <a:gd name="connsiteX70" fmla="*/ 394777 w 526859"/>
                <a:gd name="connsiteY70" fmla="*/ 226410 h 509983"/>
                <a:gd name="connsiteX71" fmla="*/ 388290 w 526859"/>
                <a:gd name="connsiteY71" fmla="*/ 139512 h 509983"/>
                <a:gd name="connsiteX72" fmla="*/ 215226 w 526859"/>
                <a:gd name="connsiteY72" fmla="*/ 97816 h 509983"/>
                <a:gd name="connsiteX73" fmla="*/ 167640 w 526859"/>
                <a:gd name="connsiteY73" fmla="*/ 178850 h 509983"/>
                <a:gd name="connsiteX74" fmla="*/ 203683 w 526859"/>
                <a:gd name="connsiteY74" fmla="*/ 163232 h 509983"/>
                <a:gd name="connsiteX75" fmla="*/ 282321 w 526859"/>
                <a:gd name="connsiteY75" fmla="*/ 138553 h 509983"/>
                <a:gd name="connsiteX76" fmla="*/ 215226 w 526859"/>
                <a:gd name="connsiteY76" fmla="*/ 97816 h 509983"/>
                <a:gd name="connsiteX77" fmla="*/ 167984 w 526859"/>
                <a:gd name="connsiteY77" fmla="*/ 65559 h 509983"/>
                <a:gd name="connsiteX78" fmla="*/ 167983 w 526859"/>
                <a:gd name="connsiteY78" fmla="*/ 65561 h 509983"/>
                <a:gd name="connsiteX79" fmla="*/ 167974 w 526859"/>
                <a:gd name="connsiteY79" fmla="*/ 65559 h 509983"/>
                <a:gd name="connsiteX80" fmla="*/ 167956 w 526859"/>
                <a:gd name="connsiteY80" fmla="*/ 65552 h 509983"/>
                <a:gd name="connsiteX81" fmla="*/ 167974 w 526859"/>
                <a:gd name="connsiteY81" fmla="*/ 65559 h 509983"/>
                <a:gd name="connsiteX82" fmla="*/ 167955 w 526859"/>
                <a:gd name="connsiteY82" fmla="*/ 65558 h 509983"/>
                <a:gd name="connsiteX83" fmla="*/ 316300 w 526859"/>
                <a:gd name="connsiteY83" fmla="*/ 45664 h 509983"/>
                <a:gd name="connsiteX84" fmla="*/ 305951 w 526859"/>
                <a:gd name="connsiteY84" fmla="*/ 63132 h 509983"/>
                <a:gd name="connsiteX85" fmla="*/ 254302 w 526859"/>
                <a:gd name="connsiteY85" fmla="*/ 61528 h 509983"/>
                <a:gd name="connsiteX86" fmla="*/ 225066 w 526859"/>
                <a:gd name="connsiteY86" fmla="*/ 86721 h 509983"/>
                <a:gd name="connsiteX87" fmla="*/ 300734 w 526859"/>
                <a:gd name="connsiteY87" fmla="*/ 134579 h 509983"/>
                <a:gd name="connsiteX88" fmla="*/ 384590 w 526859"/>
                <a:gd name="connsiteY88" fmla="*/ 125339 h 509983"/>
                <a:gd name="connsiteX89" fmla="*/ 318673 w 526859"/>
                <a:gd name="connsiteY89" fmla="*/ 46225 h 509983"/>
                <a:gd name="connsiteX90" fmla="*/ 316300 w 526859"/>
                <a:gd name="connsiteY90" fmla="*/ 45664 h 509983"/>
                <a:gd name="connsiteX91" fmla="*/ 275700 w 526859"/>
                <a:gd name="connsiteY91" fmla="*/ 380 h 509983"/>
                <a:gd name="connsiteX92" fmla="*/ 317107 w 526859"/>
                <a:gd name="connsiteY92" fmla="*/ 31324 h 509983"/>
                <a:gd name="connsiteX93" fmla="*/ 321947 w 526859"/>
                <a:gd name="connsiteY93" fmla="*/ 32291 h 509983"/>
                <a:gd name="connsiteX94" fmla="*/ 399472 w 526859"/>
                <a:gd name="connsiteY94" fmla="*/ 125468 h 509983"/>
                <a:gd name="connsiteX95" fmla="*/ 451202 w 526859"/>
                <a:gd name="connsiteY95" fmla="*/ 131818 h 509983"/>
                <a:gd name="connsiteX96" fmla="*/ 447927 w 526859"/>
                <a:gd name="connsiteY96" fmla="*/ 145692 h 509983"/>
                <a:gd name="connsiteX97" fmla="*/ 402991 w 526859"/>
                <a:gd name="connsiteY97" fmla="*/ 139848 h 509983"/>
                <a:gd name="connsiteX98" fmla="*/ 407822 w 526859"/>
                <a:gd name="connsiteY98" fmla="*/ 243068 h 509983"/>
                <a:gd name="connsiteX99" fmla="*/ 445088 w 526859"/>
                <a:gd name="connsiteY99" fmla="*/ 300771 h 509983"/>
                <a:gd name="connsiteX100" fmla="*/ 450146 w 526859"/>
                <a:gd name="connsiteY100" fmla="*/ 296780 h 509983"/>
                <a:gd name="connsiteX101" fmla="*/ 508988 w 526859"/>
                <a:gd name="connsiteY101" fmla="*/ 223045 h 509983"/>
                <a:gd name="connsiteX102" fmla="*/ 506150 w 526859"/>
                <a:gd name="connsiteY102" fmla="*/ 180146 h 509983"/>
                <a:gd name="connsiteX103" fmla="*/ 447941 w 526859"/>
                <a:gd name="connsiteY103" fmla="*/ 145696 h 509983"/>
                <a:gd name="connsiteX104" fmla="*/ 451216 w 526859"/>
                <a:gd name="connsiteY104" fmla="*/ 131821 h 509983"/>
                <a:gd name="connsiteX105" fmla="*/ 518424 w 526859"/>
                <a:gd name="connsiteY105" fmla="*/ 172703 h 509983"/>
                <a:gd name="connsiteX106" fmla="*/ 451831 w 526859"/>
                <a:gd name="connsiteY106" fmla="*/ 313598 h 509983"/>
                <a:gd name="connsiteX107" fmla="*/ 466476 w 526859"/>
                <a:gd name="connsiteY107" fmla="*/ 451945 h 509983"/>
                <a:gd name="connsiteX108" fmla="*/ 426734 w 526859"/>
                <a:gd name="connsiteY108" fmla="*/ 478393 h 509983"/>
                <a:gd name="connsiteX109" fmla="*/ 395629 w 526859"/>
                <a:gd name="connsiteY109" fmla="*/ 504519 h 509983"/>
                <a:gd name="connsiteX110" fmla="*/ 355472 w 526859"/>
                <a:gd name="connsiteY110" fmla="*/ 472193 h 509983"/>
                <a:gd name="connsiteX111" fmla="*/ 320994 w 526859"/>
                <a:gd name="connsiteY111" fmla="*/ 458900 h 509983"/>
                <a:gd name="connsiteX112" fmla="*/ 209674 w 526859"/>
                <a:gd name="connsiteY112" fmla="*/ 507915 h 509983"/>
                <a:gd name="connsiteX113" fmla="*/ 132471 w 526859"/>
                <a:gd name="connsiteY113" fmla="*/ 415987 h 509983"/>
                <a:gd name="connsiteX114" fmla="*/ 86448 w 526859"/>
                <a:gd name="connsiteY114" fmla="*/ 409840 h 509983"/>
                <a:gd name="connsiteX115" fmla="*/ 19312 w 526859"/>
                <a:gd name="connsiteY115" fmla="*/ 368904 h 509983"/>
                <a:gd name="connsiteX116" fmla="*/ 17699 w 526859"/>
                <a:gd name="connsiteY116" fmla="*/ 307471 h 509983"/>
                <a:gd name="connsiteX117" fmla="*/ 12012 w 526859"/>
                <a:gd name="connsiteY117" fmla="*/ 303244 h 509983"/>
                <a:gd name="connsiteX118" fmla="*/ 9469 w 526859"/>
                <a:gd name="connsiteY118" fmla="*/ 251595 h 509983"/>
                <a:gd name="connsiteX119" fmla="*/ 61119 w 526859"/>
                <a:gd name="connsiteY119" fmla="*/ 249051 h 509983"/>
                <a:gd name="connsiteX120" fmla="*/ 85946 w 526859"/>
                <a:gd name="connsiteY120" fmla="*/ 228017 h 509983"/>
                <a:gd name="connsiteX121" fmla="*/ 71195 w 526859"/>
                <a:gd name="connsiteY121" fmla="*/ 89690 h 509983"/>
                <a:gd name="connsiteX122" fmla="*/ 109740 w 526859"/>
                <a:gd name="connsiteY122" fmla="*/ 63501 h 509983"/>
                <a:gd name="connsiteX123" fmla="*/ 167955 w 526859"/>
                <a:gd name="connsiteY123" fmla="*/ 65558 h 509983"/>
                <a:gd name="connsiteX124" fmla="*/ 164681 w 526859"/>
                <a:gd name="connsiteY124" fmla="*/ 79427 h 509983"/>
                <a:gd name="connsiteX125" fmla="*/ 164700 w 526859"/>
                <a:gd name="connsiteY125" fmla="*/ 79433 h 509983"/>
                <a:gd name="connsiteX126" fmla="*/ 113021 w 526859"/>
                <a:gd name="connsiteY126" fmla="*/ 77370 h 509983"/>
                <a:gd name="connsiteX127" fmla="*/ 83185 w 526859"/>
                <a:gd name="connsiteY127" fmla="*/ 97411 h 509983"/>
                <a:gd name="connsiteX128" fmla="*/ 93967 w 526859"/>
                <a:gd name="connsiteY128" fmla="*/ 211659 h 509983"/>
                <a:gd name="connsiteX129" fmla="*/ 97614 w 526859"/>
                <a:gd name="connsiteY129" fmla="*/ 219419 h 509983"/>
                <a:gd name="connsiteX130" fmla="*/ 148657 w 526859"/>
                <a:gd name="connsiteY130" fmla="*/ 188344 h 509983"/>
                <a:gd name="connsiteX131" fmla="*/ 201744 w 526859"/>
                <a:gd name="connsiteY131" fmla="*/ 91762 h 509983"/>
                <a:gd name="connsiteX132" fmla="*/ 164700 w 526859"/>
                <a:gd name="connsiteY132" fmla="*/ 79433 h 509983"/>
                <a:gd name="connsiteX133" fmla="*/ 164709 w 526859"/>
                <a:gd name="connsiteY133" fmla="*/ 79434 h 509983"/>
                <a:gd name="connsiteX134" fmla="*/ 167983 w 526859"/>
                <a:gd name="connsiteY134" fmla="*/ 65561 h 509983"/>
                <a:gd name="connsiteX135" fmla="*/ 211442 w 526859"/>
                <a:gd name="connsiteY135" fmla="*/ 80400 h 509983"/>
                <a:gd name="connsiteX136" fmla="*/ 246743 w 526859"/>
                <a:gd name="connsiteY136" fmla="*/ 49491 h 509983"/>
                <a:gd name="connsiteX137" fmla="*/ 244754 w 526859"/>
                <a:gd name="connsiteY137" fmla="*/ 41788 h 509983"/>
                <a:gd name="connsiteX138" fmla="*/ 275700 w 526859"/>
                <a:gd name="connsiteY138" fmla="*/ 380 h 5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859" h="509983">
                  <a:moveTo>
                    <a:pt x="236964" y="407062"/>
                  </a:moveTo>
                  <a:cubicBezTo>
                    <a:pt x="207511" y="413139"/>
                    <a:pt x="177526" y="416259"/>
                    <a:pt x="147451" y="416373"/>
                  </a:cubicBezTo>
                  <a:cubicBezTo>
                    <a:pt x="160617" y="459645"/>
                    <a:pt x="183826" y="487167"/>
                    <a:pt x="212963" y="494044"/>
                  </a:cubicBezTo>
                  <a:cubicBezTo>
                    <a:pt x="242572" y="501032"/>
                    <a:pt x="276132" y="486249"/>
                    <a:pt x="307644" y="452410"/>
                  </a:cubicBezTo>
                  <a:cubicBezTo>
                    <a:pt x="282734" y="439508"/>
                    <a:pt x="259073" y="424328"/>
                    <a:pt x="236964" y="407062"/>
                  </a:cubicBezTo>
                  <a:close/>
                  <a:moveTo>
                    <a:pt x="361809" y="366585"/>
                  </a:moveTo>
                  <a:cubicBezTo>
                    <a:pt x="352823" y="370694"/>
                    <a:pt x="343555" y="374625"/>
                    <a:pt x="334008" y="378377"/>
                  </a:cubicBezTo>
                  <a:cubicBezTo>
                    <a:pt x="308408" y="388456"/>
                    <a:pt x="282125" y="396703"/>
                    <a:pt x="255355" y="403054"/>
                  </a:cubicBezTo>
                  <a:cubicBezTo>
                    <a:pt x="274880" y="417546"/>
                    <a:pt x="295607" y="430346"/>
                    <a:pt x="317308" y="441317"/>
                  </a:cubicBezTo>
                  <a:lnTo>
                    <a:pt x="317321" y="441320"/>
                  </a:lnTo>
                  <a:cubicBezTo>
                    <a:pt x="334511" y="420374"/>
                    <a:pt x="349583" y="394928"/>
                    <a:pt x="361809" y="366585"/>
                  </a:cubicBezTo>
                  <a:close/>
                  <a:moveTo>
                    <a:pt x="137174" y="308176"/>
                  </a:moveTo>
                  <a:cubicBezTo>
                    <a:pt x="134802" y="341687"/>
                    <a:pt x="136954" y="373658"/>
                    <a:pt x="143629" y="402098"/>
                  </a:cubicBezTo>
                  <a:cubicBezTo>
                    <a:pt x="169990" y="402291"/>
                    <a:pt x="196311" y="400019"/>
                    <a:pt x="222248" y="395313"/>
                  </a:cubicBezTo>
                  <a:cubicBezTo>
                    <a:pt x="215060" y="389358"/>
                    <a:pt x="207909" y="383125"/>
                    <a:pt x="200793" y="376612"/>
                  </a:cubicBezTo>
                  <a:cubicBezTo>
                    <a:pt x="177780" y="355549"/>
                    <a:pt x="156505" y="332662"/>
                    <a:pt x="137174" y="308176"/>
                  </a:cubicBezTo>
                  <a:close/>
                  <a:moveTo>
                    <a:pt x="92645" y="240907"/>
                  </a:moveTo>
                  <a:cubicBezTo>
                    <a:pt x="90936" y="242232"/>
                    <a:pt x="89250" y="243562"/>
                    <a:pt x="87587" y="244899"/>
                  </a:cubicBezTo>
                  <a:cubicBezTo>
                    <a:pt x="81159" y="250119"/>
                    <a:pt x="75198" y="255352"/>
                    <a:pt x="69702" y="260598"/>
                  </a:cubicBezTo>
                  <a:cubicBezTo>
                    <a:pt x="72807" y="267176"/>
                    <a:pt x="73878" y="274532"/>
                    <a:pt x="72777" y="281723"/>
                  </a:cubicBezTo>
                  <a:cubicBezTo>
                    <a:pt x="69724" y="301670"/>
                    <a:pt x="51078" y="315365"/>
                    <a:pt x="31131" y="312312"/>
                  </a:cubicBezTo>
                  <a:cubicBezTo>
                    <a:pt x="30236" y="314429"/>
                    <a:pt x="29388" y="316529"/>
                    <a:pt x="28690" y="318620"/>
                  </a:cubicBezTo>
                  <a:cubicBezTo>
                    <a:pt x="23165" y="334893"/>
                    <a:pt x="24148" y="349348"/>
                    <a:pt x="31528" y="361519"/>
                  </a:cubicBezTo>
                  <a:cubicBezTo>
                    <a:pt x="41097" y="377326"/>
                    <a:pt x="61238" y="389243"/>
                    <a:pt x="89751" y="395972"/>
                  </a:cubicBezTo>
                  <a:cubicBezTo>
                    <a:pt x="102640" y="398922"/>
                    <a:pt x="115755" y="400778"/>
                    <a:pt x="128957" y="401520"/>
                  </a:cubicBezTo>
                  <a:cubicBezTo>
                    <a:pt x="121855" y="369054"/>
                    <a:pt x="120097" y="331317"/>
                    <a:pt x="124483" y="291266"/>
                  </a:cubicBezTo>
                  <a:cubicBezTo>
                    <a:pt x="112786" y="275190"/>
                    <a:pt x="102150" y="258368"/>
                    <a:pt x="92645" y="240907"/>
                  </a:cubicBezTo>
                  <a:close/>
                  <a:moveTo>
                    <a:pt x="440084" y="322221"/>
                  </a:moveTo>
                  <a:cubicBezTo>
                    <a:pt x="421248" y="335415"/>
                    <a:pt x="401459" y="347194"/>
                    <a:pt x="380881" y="357464"/>
                  </a:cubicBezTo>
                  <a:cubicBezTo>
                    <a:pt x="367393" y="392452"/>
                    <a:pt x="350065" y="423108"/>
                    <a:pt x="330596" y="447573"/>
                  </a:cubicBezTo>
                  <a:cubicBezTo>
                    <a:pt x="339162" y="451401"/>
                    <a:pt x="347926" y="454770"/>
                    <a:pt x="356849" y="457666"/>
                  </a:cubicBezTo>
                  <a:cubicBezTo>
                    <a:pt x="360990" y="443986"/>
                    <a:pt x="372745" y="433987"/>
                    <a:pt x="386912" y="432094"/>
                  </a:cubicBezTo>
                  <a:cubicBezTo>
                    <a:pt x="406867" y="429429"/>
                    <a:pt x="425206" y="443443"/>
                    <a:pt x="427871" y="463399"/>
                  </a:cubicBezTo>
                  <a:cubicBezTo>
                    <a:pt x="439548" y="459974"/>
                    <a:pt x="448506" y="453548"/>
                    <a:pt x="454496" y="444240"/>
                  </a:cubicBezTo>
                  <a:lnTo>
                    <a:pt x="454510" y="444243"/>
                  </a:lnTo>
                  <a:cubicBezTo>
                    <a:pt x="469757" y="420539"/>
                    <a:pt x="465816" y="378902"/>
                    <a:pt x="443731" y="329982"/>
                  </a:cubicBezTo>
                  <a:cubicBezTo>
                    <a:pt x="442542" y="327406"/>
                    <a:pt x="441327" y="324818"/>
                    <a:pt x="440084" y="322221"/>
                  </a:cubicBezTo>
                  <a:close/>
                  <a:moveTo>
                    <a:pt x="141866" y="208302"/>
                  </a:moveTo>
                  <a:cubicBezTo>
                    <a:pt x="128872" y="215628"/>
                    <a:pt x="116274" y="223636"/>
                    <a:pt x="104126" y="232294"/>
                  </a:cubicBezTo>
                  <a:cubicBezTo>
                    <a:pt x="111160" y="245417"/>
                    <a:pt x="118873" y="258165"/>
                    <a:pt x="127234" y="270485"/>
                  </a:cubicBezTo>
                  <a:cubicBezTo>
                    <a:pt x="128904" y="260055"/>
                    <a:pt x="130972" y="249498"/>
                    <a:pt x="133480" y="238870"/>
                  </a:cubicBezTo>
                  <a:cubicBezTo>
                    <a:pt x="135957" y="228421"/>
                    <a:pt x="138751" y="218230"/>
                    <a:pt x="141866" y="208302"/>
                  </a:cubicBezTo>
                  <a:close/>
                  <a:moveTo>
                    <a:pt x="405421" y="263726"/>
                  </a:moveTo>
                  <a:cubicBezTo>
                    <a:pt x="403614" y="276101"/>
                    <a:pt x="401212" y="288820"/>
                    <a:pt x="398265" y="301307"/>
                  </a:cubicBezTo>
                  <a:cubicBezTo>
                    <a:pt x="395318" y="313794"/>
                    <a:pt x="391882" y="325932"/>
                    <a:pt x="388015" y="337660"/>
                  </a:cubicBezTo>
                  <a:cubicBezTo>
                    <a:pt x="403798" y="329166"/>
                    <a:pt x="419038" y="319695"/>
                    <a:pt x="433641" y="309305"/>
                  </a:cubicBezTo>
                  <a:lnTo>
                    <a:pt x="433572" y="309289"/>
                  </a:lnTo>
                  <a:cubicBezTo>
                    <a:pt x="425135" y="293535"/>
                    <a:pt x="415733" y="278320"/>
                    <a:pt x="405421" y="263726"/>
                  </a:cubicBezTo>
                  <a:close/>
                  <a:moveTo>
                    <a:pt x="291476" y="216137"/>
                  </a:moveTo>
                  <a:cubicBezTo>
                    <a:pt x="312618" y="225079"/>
                    <a:pt x="327453" y="246014"/>
                    <a:pt x="327453" y="270414"/>
                  </a:cubicBezTo>
                  <a:cubicBezTo>
                    <a:pt x="327453" y="302947"/>
                    <a:pt x="301080" y="329320"/>
                    <a:pt x="268547" y="329320"/>
                  </a:cubicBezTo>
                  <a:cubicBezTo>
                    <a:pt x="236014" y="329320"/>
                    <a:pt x="209641" y="302947"/>
                    <a:pt x="209641" y="270414"/>
                  </a:cubicBezTo>
                  <a:cubicBezTo>
                    <a:pt x="209641" y="237881"/>
                    <a:pt x="236014" y="211508"/>
                    <a:pt x="268547" y="211508"/>
                  </a:cubicBezTo>
                  <a:cubicBezTo>
                    <a:pt x="276681" y="211508"/>
                    <a:pt x="284429" y="213156"/>
                    <a:pt x="291476" y="216137"/>
                  </a:cubicBezTo>
                  <a:close/>
                  <a:moveTo>
                    <a:pt x="297202" y="149916"/>
                  </a:moveTo>
                  <a:cubicBezTo>
                    <a:pt x="267088" y="156363"/>
                    <a:pt x="237554" y="165265"/>
                    <a:pt x="208893" y="176532"/>
                  </a:cubicBezTo>
                  <a:cubicBezTo>
                    <a:pt x="191906" y="183215"/>
                    <a:pt x="175596" y="190571"/>
                    <a:pt x="160136" y="198479"/>
                  </a:cubicBezTo>
                  <a:lnTo>
                    <a:pt x="160146" y="198496"/>
                  </a:lnTo>
                  <a:cubicBezTo>
                    <a:pt x="150011" y="227292"/>
                    <a:pt x="142978" y="257089"/>
                    <a:pt x="139168" y="287378"/>
                  </a:cubicBezTo>
                  <a:cubicBezTo>
                    <a:pt x="160358" y="315814"/>
                    <a:pt x="184209" y="342165"/>
                    <a:pt x="210399" y="366077"/>
                  </a:cubicBezTo>
                  <a:cubicBezTo>
                    <a:pt x="220274" y="375130"/>
                    <a:pt x="230335" y="383702"/>
                    <a:pt x="240479" y="391735"/>
                  </a:cubicBezTo>
                  <a:cubicBezTo>
                    <a:pt x="270593" y="385288"/>
                    <a:pt x="300127" y="376386"/>
                    <a:pt x="328788" y="365120"/>
                  </a:cubicBezTo>
                  <a:cubicBezTo>
                    <a:pt x="342844" y="359561"/>
                    <a:pt x="356506" y="353557"/>
                    <a:pt x="369599" y="347170"/>
                  </a:cubicBezTo>
                  <a:cubicBezTo>
                    <a:pt x="375504" y="331120"/>
                    <a:pt x="380430" y="314727"/>
                    <a:pt x="384350" y="298081"/>
                  </a:cubicBezTo>
                  <a:cubicBezTo>
                    <a:pt x="388318" y="281304"/>
                    <a:pt x="391261" y="264300"/>
                    <a:pt x="393159" y="247165"/>
                  </a:cubicBezTo>
                  <a:cubicBezTo>
                    <a:pt x="373304" y="221448"/>
                    <a:pt x="351263" y="197496"/>
                    <a:pt x="327282" y="175574"/>
                  </a:cubicBezTo>
                  <a:cubicBezTo>
                    <a:pt x="317408" y="166521"/>
                    <a:pt x="307346" y="157950"/>
                    <a:pt x="297202" y="149916"/>
                  </a:cubicBezTo>
                  <a:close/>
                  <a:moveTo>
                    <a:pt x="388290" y="139512"/>
                  </a:moveTo>
                  <a:cubicBezTo>
                    <a:pt x="363840" y="139716"/>
                    <a:pt x="339451" y="142002"/>
                    <a:pt x="315388" y="146342"/>
                  </a:cubicBezTo>
                  <a:cubicBezTo>
                    <a:pt x="322575" y="152257"/>
                    <a:pt x="329721" y="158496"/>
                    <a:pt x="336825" y="165054"/>
                  </a:cubicBezTo>
                  <a:cubicBezTo>
                    <a:pt x="357603" y="184074"/>
                    <a:pt x="376972" y="204581"/>
                    <a:pt x="394777" y="226410"/>
                  </a:cubicBezTo>
                  <a:cubicBezTo>
                    <a:pt x="396568" y="195487"/>
                    <a:pt x="394390" y="165985"/>
                    <a:pt x="388290" y="139512"/>
                  </a:cubicBezTo>
                  <a:close/>
                  <a:moveTo>
                    <a:pt x="215226" y="97816"/>
                  </a:moveTo>
                  <a:cubicBezTo>
                    <a:pt x="196604" y="120240"/>
                    <a:pt x="180419" y="147855"/>
                    <a:pt x="167640" y="178850"/>
                  </a:cubicBezTo>
                  <a:cubicBezTo>
                    <a:pt x="179178" y="173361"/>
                    <a:pt x="191194" y="168155"/>
                    <a:pt x="203683" y="163232"/>
                  </a:cubicBezTo>
                  <a:cubicBezTo>
                    <a:pt x="229283" y="153169"/>
                    <a:pt x="255562" y="144920"/>
                    <a:pt x="282321" y="138553"/>
                  </a:cubicBezTo>
                  <a:cubicBezTo>
                    <a:pt x="261274" y="122914"/>
                    <a:pt x="238811" y="109276"/>
                    <a:pt x="215226" y="97816"/>
                  </a:cubicBezTo>
                  <a:close/>
                  <a:moveTo>
                    <a:pt x="167984" y="65559"/>
                  </a:moveTo>
                  <a:lnTo>
                    <a:pt x="167983" y="65561"/>
                  </a:lnTo>
                  <a:lnTo>
                    <a:pt x="167974" y="65559"/>
                  </a:lnTo>
                  <a:close/>
                  <a:moveTo>
                    <a:pt x="167956" y="65552"/>
                  </a:moveTo>
                  <a:lnTo>
                    <a:pt x="167974" y="65559"/>
                  </a:lnTo>
                  <a:lnTo>
                    <a:pt x="167955" y="65558"/>
                  </a:lnTo>
                  <a:close/>
                  <a:moveTo>
                    <a:pt x="316300" y="45664"/>
                  </a:moveTo>
                  <a:cubicBezTo>
                    <a:pt x="314570" y="52349"/>
                    <a:pt x="310981" y="58405"/>
                    <a:pt x="305951" y="63132"/>
                  </a:cubicBezTo>
                  <a:cubicBezTo>
                    <a:pt x="291245" y="76952"/>
                    <a:pt x="268122" y="76234"/>
                    <a:pt x="254302" y="61528"/>
                  </a:cubicBezTo>
                  <a:cubicBezTo>
                    <a:pt x="243644" y="68807"/>
                    <a:pt x="233839" y="77256"/>
                    <a:pt x="225066" y="86721"/>
                  </a:cubicBezTo>
                  <a:cubicBezTo>
                    <a:pt x="251823" y="100106"/>
                    <a:pt x="277174" y="116139"/>
                    <a:pt x="300734" y="134579"/>
                  </a:cubicBezTo>
                  <a:cubicBezTo>
                    <a:pt x="328341" y="128921"/>
                    <a:pt x="356413" y="125828"/>
                    <a:pt x="384590" y="125339"/>
                  </a:cubicBezTo>
                  <a:cubicBezTo>
                    <a:pt x="371515" y="81254"/>
                    <a:pt x="348170" y="53187"/>
                    <a:pt x="318673" y="46225"/>
                  </a:cubicBezTo>
                  <a:cubicBezTo>
                    <a:pt x="317882" y="46038"/>
                    <a:pt x="317091" y="45851"/>
                    <a:pt x="316300" y="45664"/>
                  </a:cubicBezTo>
                  <a:close/>
                  <a:moveTo>
                    <a:pt x="275700" y="380"/>
                  </a:moveTo>
                  <a:cubicBezTo>
                    <a:pt x="295678" y="-2509"/>
                    <a:pt x="314217" y="11345"/>
                    <a:pt x="317107" y="31324"/>
                  </a:cubicBezTo>
                  <a:cubicBezTo>
                    <a:pt x="318725" y="31603"/>
                    <a:pt x="320337" y="31911"/>
                    <a:pt x="321947" y="32291"/>
                  </a:cubicBezTo>
                  <a:cubicBezTo>
                    <a:pt x="358854" y="41002"/>
                    <a:pt x="385803" y="76014"/>
                    <a:pt x="399472" y="125468"/>
                  </a:cubicBezTo>
                  <a:cubicBezTo>
                    <a:pt x="416883" y="125860"/>
                    <a:pt x="434213" y="127987"/>
                    <a:pt x="451202" y="131818"/>
                  </a:cubicBezTo>
                  <a:lnTo>
                    <a:pt x="447927" y="145692"/>
                  </a:lnTo>
                  <a:cubicBezTo>
                    <a:pt x="433165" y="142344"/>
                    <a:pt x="418119" y="140387"/>
                    <a:pt x="402991" y="139848"/>
                  </a:cubicBezTo>
                  <a:cubicBezTo>
                    <a:pt x="409536" y="170453"/>
                    <a:pt x="411378" y="205661"/>
                    <a:pt x="407822" y="243068"/>
                  </a:cubicBezTo>
                  <a:cubicBezTo>
                    <a:pt x="421647" y="261359"/>
                    <a:pt x="434103" y="280646"/>
                    <a:pt x="445088" y="300771"/>
                  </a:cubicBezTo>
                  <a:cubicBezTo>
                    <a:pt x="446797" y="299446"/>
                    <a:pt x="448484" y="298116"/>
                    <a:pt x="450146" y="296780"/>
                  </a:cubicBezTo>
                  <a:cubicBezTo>
                    <a:pt x="480699" y="272030"/>
                    <a:pt x="501055" y="246543"/>
                    <a:pt x="508988" y="223045"/>
                  </a:cubicBezTo>
                  <a:cubicBezTo>
                    <a:pt x="514513" y="206772"/>
                    <a:pt x="513527" y="192332"/>
                    <a:pt x="506150" y="180146"/>
                  </a:cubicBezTo>
                  <a:cubicBezTo>
                    <a:pt x="496580" y="164339"/>
                    <a:pt x="476454" y="152425"/>
                    <a:pt x="447941" y="145696"/>
                  </a:cubicBezTo>
                  <a:lnTo>
                    <a:pt x="451216" y="131821"/>
                  </a:lnTo>
                  <a:cubicBezTo>
                    <a:pt x="482615" y="139232"/>
                    <a:pt x="506329" y="152885"/>
                    <a:pt x="518424" y="172703"/>
                  </a:cubicBezTo>
                  <a:cubicBezTo>
                    <a:pt x="542334" y="212152"/>
                    <a:pt x="513950" y="266007"/>
                    <a:pt x="451831" y="313598"/>
                  </a:cubicBezTo>
                  <a:cubicBezTo>
                    <a:pt x="479371" y="369695"/>
                    <a:pt x="486584" y="420804"/>
                    <a:pt x="466476" y="451945"/>
                  </a:cubicBezTo>
                  <a:cubicBezTo>
                    <a:pt x="457508" y="465926"/>
                    <a:pt x="443811" y="474617"/>
                    <a:pt x="426734" y="478393"/>
                  </a:cubicBezTo>
                  <a:cubicBezTo>
                    <a:pt x="422628" y="492607"/>
                    <a:pt x="410338" y="502930"/>
                    <a:pt x="395629" y="504519"/>
                  </a:cubicBezTo>
                  <a:cubicBezTo>
                    <a:pt x="375614" y="506682"/>
                    <a:pt x="357635" y="492208"/>
                    <a:pt x="355472" y="472193"/>
                  </a:cubicBezTo>
                  <a:cubicBezTo>
                    <a:pt x="343700" y="468521"/>
                    <a:pt x="332183" y="464081"/>
                    <a:pt x="320994" y="458900"/>
                  </a:cubicBezTo>
                  <a:cubicBezTo>
                    <a:pt x="286590" y="497242"/>
                    <a:pt x="246678" y="516649"/>
                    <a:pt x="209674" y="507915"/>
                  </a:cubicBezTo>
                  <a:cubicBezTo>
                    <a:pt x="173073" y="499277"/>
                    <a:pt x="146251" y="464779"/>
                    <a:pt x="132471" y="415987"/>
                  </a:cubicBezTo>
                  <a:cubicBezTo>
                    <a:pt x="116975" y="415335"/>
                    <a:pt x="101571" y="413278"/>
                    <a:pt x="86448" y="409840"/>
                  </a:cubicBezTo>
                  <a:cubicBezTo>
                    <a:pt x="55035" y="402426"/>
                    <a:pt x="31327" y="388746"/>
                    <a:pt x="19312" y="368904"/>
                  </a:cubicBezTo>
                  <a:cubicBezTo>
                    <a:pt x="8378" y="350811"/>
                    <a:pt x="8434" y="329659"/>
                    <a:pt x="17699" y="307471"/>
                  </a:cubicBezTo>
                  <a:cubicBezTo>
                    <a:pt x="15671" y="306250"/>
                    <a:pt x="13766" y="304834"/>
                    <a:pt x="12012" y="303244"/>
                  </a:cubicBezTo>
                  <a:cubicBezTo>
                    <a:pt x="-2953" y="289683"/>
                    <a:pt x="-4091" y="266558"/>
                    <a:pt x="9469" y="251595"/>
                  </a:cubicBezTo>
                  <a:cubicBezTo>
                    <a:pt x="23029" y="236629"/>
                    <a:pt x="46154" y="235489"/>
                    <a:pt x="61119" y="249051"/>
                  </a:cubicBezTo>
                  <a:cubicBezTo>
                    <a:pt x="69027" y="241617"/>
                    <a:pt x="77314" y="234597"/>
                    <a:pt x="85946" y="228017"/>
                  </a:cubicBezTo>
                  <a:cubicBezTo>
                    <a:pt x="58328" y="171946"/>
                    <a:pt x="51156" y="120847"/>
                    <a:pt x="71195" y="89690"/>
                  </a:cubicBezTo>
                  <a:cubicBezTo>
                    <a:pt x="79984" y="76032"/>
                    <a:pt x="93220" y="67413"/>
                    <a:pt x="109740" y="63501"/>
                  </a:cubicBezTo>
                  <a:lnTo>
                    <a:pt x="167955" y="65558"/>
                  </a:lnTo>
                  <a:lnTo>
                    <a:pt x="164681" y="79427"/>
                  </a:lnTo>
                  <a:lnTo>
                    <a:pt x="164700" y="79433"/>
                  </a:lnTo>
                  <a:lnTo>
                    <a:pt x="113021" y="77370"/>
                  </a:lnTo>
                  <a:cubicBezTo>
                    <a:pt x="99753" y="80523"/>
                    <a:pt x="89717" y="87235"/>
                    <a:pt x="83185" y="97411"/>
                  </a:cubicBezTo>
                  <a:cubicBezTo>
                    <a:pt x="67941" y="121102"/>
                    <a:pt x="71823" y="162739"/>
                    <a:pt x="93967" y="211659"/>
                  </a:cubicBezTo>
                  <a:cubicBezTo>
                    <a:pt x="95154" y="214244"/>
                    <a:pt x="96369" y="216830"/>
                    <a:pt x="97614" y="219419"/>
                  </a:cubicBezTo>
                  <a:cubicBezTo>
                    <a:pt x="113932" y="207959"/>
                    <a:pt x="130984" y="197578"/>
                    <a:pt x="148657" y="188344"/>
                  </a:cubicBezTo>
                  <a:cubicBezTo>
                    <a:pt x="162575" y="150600"/>
                    <a:pt x="180992" y="117625"/>
                    <a:pt x="201744" y="91762"/>
                  </a:cubicBezTo>
                  <a:lnTo>
                    <a:pt x="164700" y="79433"/>
                  </a:lnTo>
                  <a:lnTo>
                    <a:pt x="164709" y="79434"/>
                  </a:lnTo>
                  <a:lnTo>
                    <a:pt x="167983" y="65561"/>
                  </a:lnTo>
                  <a:lnTo>
                    <a:pt x="211442" y="80400"/>
                  </a:lnTo>
                  <a:cubicBezTo>
                    <a:pt x="221885" y="68676"/>
                    <a:pt x="233742" y="58294"/>
                    <a:pt x="246743" y="49491"/>
                  </a:cubicBezTo>
                  <a:cubicBezTo>
                    <a:pt x="245802" y="47003"/>
                    <a:pt x="245135" y="44421"/>
                    <a:pt x="244754" y="41788"/>
                  </a:cubicBezTo>
                  <a:cubicBezTo>
                    <a:pt x="241864" y="21809"/>
                    <a:pt x="255719" y="3270"/>
                    <a:pt x="275700" y="380"/>
                  </a:cubicBezTo>
                  <a:close/>
                </a:path>
              </a:pathLst>
            </a:custGeom>
            <a:solidFill>
              <a:srgbClr val="025EA1"/>
            </a:solidFill>
            <a:ln w="1410" cap="flat">
              <a:noFill/>
              <a:prstDash val="solid"/>
              <a:miter/>
            </a:ln>
          </p:spPr>
          <p:txBody>
            <a:bodyPr rtlCol="0" anchor="ctr"/>
            <a:lstStyle/>
            <a:p>
              <a:pPr defTabSz="914400"/>
              <a:endParaRPr lang="ru-RU" kern="0">
                <a:solidFill>
                  <a:srgbClr val="333333"/>
                </a:solidFill>
                <a:latin typeface="Arial" panose="020B0604020202020204"/>
              </a:endParaRPr>
            </a:p>
          </p:txBody>
        </p:sp>
      </p:grpSp>
    </p:spTree>
    <p:extLst>
      <p:ext uri="{BB962C8B-B14F-4D97-AF65-F5344CB8AC3E}">
        <p14:creationId xmlns:p14="http://schemas.microsoft.com/office/powerpoint/2010/main" val="1438924778"/>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3073</TotalTime>
  <Words>3520</Words>
  <Application>Microsoft Office PowerPoint</Application>
  <PresentationFormat>A3 (297x420 мм)</PresentationFormat>
  <Paragraphs>118</Paragraphs>
  <Slides>13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微软雅黑</vt:lpstr>
      <vt:lpstr>72 Light</vt:lpstr>
      <vt:lpstr>Arial</vt:lpstr>
      <vt:lpstr>Calibri</vt:lpstr>
      <vt:lpstr>Calibri Light</vt:lpstr>
      <vt:lpstr>Lato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Шоранова Ляна Олеговна</dc:creator>
  <cp:lastModifiedBy>Шоранова Ляна Олеговна</cp:lastModifiedBy>
  <cp:revision>273</cp:revision>
  <cp:lastPrinted>2022-12-12T16:25:05Z</cp:lastPrinted>
  <dcterms:created xsi:type="dcterms:W3CDTF">2021-12-07T09:22:04Z</dcterms:created>
  <dcterms:modified xsi:type="dcterms:W3CDTF">2023-07-26T08:17:07Z</dcterms:modified>
</cp:coreProperties>
</file>